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121"/>
  </p:notesMasterIdLst>
  <p:sldIdLst>
    <p:sldId id="487" r:id="rId2"/>
    <p:sldId id="488" r:id="rId3"/>
    <p:sldId id="256" r:id="rId4"/>
    <p:sldId id="369" r:id="rId5"/>
    <p:sldId id="373" r:id="rId6"/>
    <p:sldId id="377" r:id="rId7"/>
    <p:sldId id="378" r:id="rId8"/>
    <p:sldId id="379" r:id="rId9"/>
    <p:sldId id="380" r:id="rId10"/>
    <p:sldId id="381" r:id="rId11"/>
    <p:sldId id="385" r:id="rId12"/>
    <p:sldId id="382" r:id="rId13"/>
    <p:sldId id="383" r:id="rId14"/>
    <p:sldId id="389" r:id="rId15"/>
    <p:sldId id="384" r:id="rId16"/>
    <p:sldId id="386" r:id="rId17"/>
    <p:sldId id="387" r:id="rId18"/>
    <p:sldId id="390" r:id="rId19"/>
    <p:sldId id="388" r:id="rId20"/>
    <p:sldId id="391" r:id="rId21"/>
    <p:sldId id="392" r:id="rId22"/>
    <p:sldId id="393" r:id="rId23"/>
    <p:sldId id="394" r:id="rId24"/>
    <p:sldId id="395" r:id="rId25"/>
    <p:sldId id="396" r:id="rId26"/>
    <p:sldId id="397" r:id="rId27"/>
    <p:sldId id="398" r:id="rId28"/>
    <p:sldId id="399" r:id="rId29"/>
    <p:sldId id="400" r:id="rId30"/>
    <p:sldId id="401" r:id="rId31"/>
    <p:sldId id="402" r:id="rId32"/>
    <p:sldId id="403" r:id="rId33"/>
    <p:sldId id="404" r:id="rId34"/>
    <p:sldId id="405" r:id="rId35"/>
    <p:sldId id="406" r:id="rId36"/>
    <p:sldId id="407" r:id="rId37"/>
    <p:sldId id="408" r:id="rId38"/>
    <p:sldId id="409" r:id="rId39"/>
    <p:sldId id="410" r:id="rId40"/>
    <p:sldId id="411" r:id="rId41"/>
    <p:sldId id="412" r:id="rId42"/>
    <p:sldId id="413" r:id="rId43"/>
    <p:sldId id="414" r:id="rId44"/>
    <p:sldId id="415" r:id="rId45"/>
    <p:sldId id="416" r:id="rId46"/>
    <p:sldId id="417" r:id="rId47"/>
    <p:sldId id="418" r:id="rId48"/>
    <p:sldId id="419" r:id="rId49"/>
    <p:sldId id="422" r:id="rId50"/>
    <p:sldId id="461" r:id="rId51"/>
    <p:sldId id="423" r:id="rId52"/>
    <p:sldId id="424" r:id="rId53"/>
    <p:sldId id="426" r:id="rId54"/>
    <p:sldId id="462" r:id="rId55"/>
    <p:sldId id="427" r:id="rId56"/>
    <p:sldId id="428" r:id="rId57"/>
    <p:sldId id="429" r:id="rId58"/>
    <p:sldId id="294" r:id="rId59"/>
    <p:sldId id="430" r:id="rId60"/>
    <p:sldId id="431" r:id="rId61"/>
    <p:sldId id="258" r:id="rId62"/>
    <p:sldId id="282" r:id="rId63"/>
    <p:sldId id="283" r:id="rId64"/>
    <p:sldId id="271" r:id="rId65"/>
    <p:sldId id="434" r:id="rId66"/>
    <p:sldId id="281" r:id="rId67"/>
    <p:sldId id="436" r:id="rId68"/>
    <p:sldId id="440" r:id="rId69"/>
    <p:sldId id="441" r:id="rId70"/>
    <p:sldId id="442" r:id="rId71"/>
    <p:sldId id="485" r:id="rId72"/>
    <p:sldId id="463" r:id="rId73"/>
    <p:sldId id="478" r:id="rId74"/>
    <p:sldId id="259" r:id="rId75"/>
    <p:sldId id="260" r:id="rId76"/>
    <p:sldId id="261" r:id="rId77"/>
    <p:sldId id="266" r:id="rId78"/>
    <p:sldId id="267" r:id="rId79"/>
    <p:sldId id="268" r:id="rId80"/>
    <p:sldId id="269" r:id="rId81"/>
    <p:sldId id="484" r:id="rId82"/>
    <p:sldId id="480" r:id="rId83"/>
    <p:sldId id="481" r:id="rId84"/>
    <p:sldId id="482" r:id="rId85"/>
    <p:sldId id="443" r:id="rId86"/>
    <p:sldId id="444" r:id="rId87"/>
    <p:sldId id="362" r:id="rId88"/>
    <p:sldId id="445" r:id="rId89"/>
    <p:sldId id="284" r:id="rId90"/>
    <p:sldId id="464" r:id="rId91"/>
    <p:sldId id="446" r:id="rId92"/>
    <p:sldId id="447" r:id="rId93"/>
    <p:sldId id="295" r:id="rId94"/>
    <p:sldId id="448" r:id="rId95"/>
    <p:sldId id="465" r:id="rId96"/>
    <p:sldId id="466" r:id="rId97"/>
    <p:sldId id="467" r:id="rId98"/>
    <p:sldId id="468" r:id="rId99"/>
    <p:sldId id="469" r:id="rId100"/>
    <p:sldId id="449" r:id="rId101"/>
    <p:sldId id="450" r:id="rId102"/>
    <p:sldId id="451" r:id="rId103"/>
    <p:sldId id="470" r:id="rId104"/>
    <p:sldId id="471" r:id="rId105"/>
    <p:sldId id="472" r:id="rId106"/>
    <p:sldId id="452" r:id="rId107"/>
    <p:sldId id="473" r:id="rId108"/>
    <p:sldId id="474" r:id="rId109"/>
    <p:sldId id="453" r:id="rId110"/>
    <p:sldId id="475" r:id="rId111"/>
    <p:sldId id="476" r:id="rId112"/>
    <p:sldId id="477" r:id="rId113"/>
    <p:sldId id="486" r:id="rId114"/>
    <p:sldId id="454" r:id="rId115"/>
    <p:sldId id="455" r:id="rId116"/>
    <p:sldId id="456" r:id="rId117"/>
    <p:sldId id="457" r:id="rId118"/>
    <p:sldId id="458" r:id="rId119"/>
    <p:sldId id="367" r:id="rId12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4660"/>
  </p:normalViewPr>
  <p:slideViewPr>
    <p:cSldViewPr snapToGrid="0">
      <p:cViewPr varScale="1">
        <p:scale>
          <a:sx n="82" d="100"/>
          <a:sy n="82" d="100"/>
        </p:scale>
        <p:origin x="5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0401F6-0792-4D6E-B2EB-662D22231AA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1E61142A-DFEE-44F2-8C31-4774D3F5DB8D}">
      <dgm:prSet/>
      <dgm:spPr/>
      <dgm:t>
        <a:bodyPr/>
        <a:lstStyle/>
        <a:p>
          <a:r>
            <a:rPr lang="en-GB" b="0" i="0"/>
            <a:t>Azure: 10 to 12 Hours</a:t>
          </a:r>
          <a:endParaRPr lang="en-IN"/>
        </a:p>
      </dgm:t>
    </dgm:pt>
    <dgm:pt modelId="{47EBC65E-81A5-40D9-8ABE-834B6569AC07}" type="parTrans" cxnId="{FAD82315-1ACF-4904-83A7-DA5B8F9D1FF7}">
      <dgm:prSet/>
      <dgm:spPr/>
      <dgm:t>
        <a:bodyPr/>
        <a:lstStyle/>
        <a:p>
          <a:endParaRPr lang="en-IN"/>
        </a:p>
      </dgm:t>
    </dgm:pt>
    <dgm:pt modelId="{9CD44A44-9EA1-43AD-AEE0-60A3FA7E8E20}" type="sibTrans" cxnId="{FAD82315-1ACF-4904-83A7-DA5B8F9D1FF7}">
      <dgm:prSet/>
      <dgm:spPr/>
      <dgm:t>
        <a:bodyPr/>
        <a:lstStyle/>
        <a:p>
          <a:endParaRPr lang="en-IN"/>
        </a:p>
      </dgm:t>
    </dgm:pt>
    <dgm:pt modelId="{565496D6-2E0B-463F-AD81-9E26C3008267}">
      <dgm:prSet/>
      <dgm:spPr/>
      <dgm:t>
        <a:bodyPr/>
        <a:lstStyle/>
        <a:p>
          <a:r>
            <a:rPr lang="en-GB" b="0" i="0"/>
            <a:t>Azure DevOps: 6 to 8 Hours</a:t>
          </a:r>
          <a:endParaRPr lang="en-IN"/>
        </a:p>
      </dgm:t>
    </dgm:pt>
    <dgm:pt modelId="{70B230EC-9C96-4D8E-A41A-BE1549BD3F69}" type="parTrans" cxnId="{1EB9848C-8038-47C7-B926-C0DF9CFFE908}">
      <dgm:prSet/>
      <dgm:spPr/>
      <dgm:t>
        <a:bodyPr/>
        <a:lstStyle/>
        <a:p>
          <a:endParaRPr lang="en-IN"/>
        </a:p>
      </dgm:t>
    </dgm:pt>
    <dgm:pt modelId="{04E9507B-2DAE-4B78-9107-8B48498458C6}" type="sibTrans" cxnId="{1EB9848C-8038-47C7-B926-C0DF9CFFE908}">
      <dgm:prSet/>
      <dgm:spPr/>
      <dgm:t>
        <a:bodyPr/>
        <a:lstStyle/>
        <a:p>
          <a:endParaRPr lang="en-IN"/>
        </a:p>
      </dgm:t>
    </dgm:pt>
    <dgm:pt modelId="{0BDF3DBD-825F-4CE2-B5D6-D523D1E3699F}">
      <dgm:prSet/>
      <dgm:spPr/>
      <dgm:t>
        <a:bodyPr/>
        <a:lstStyle/>
        <a:p>
          <a:r>
            <a:rPr lang="en-GB" b="0" i="0"/>
            <a:t>Data Factory: 4 to 6 Hours</a:t>
          </a:r>
          <a:endParaRPr lang="en-IN"/>
        </a:p>
      </dgm:t>
    </dgm:pt>
    <dgm:pt modelId="{3147F7D3-917B-423B-941B-D2FA0A912CD1}" type="parTrans" cxnId="{C6F13C1E-0F2C-41B9-A105-3AA16C878ABA}">
      <dgm:prSet/>
      <dgm:spPr/>
      <dgm:t>
        <a:bodyPr/>
        <a:lstStyle/>
        <a:p>
          <a:endParaRPr lang="en-IN"/>
        </a:p>
      </dgm:t>
    </dgm:pt>
    <dgm:pt modelId="{68DCE66F-E6EB-4025-8ED6-4A3EB9C6856F}" type="sibTrans" cxnId="{C6F13C1E-0F2C-41B9-A105-3AA16C878ABA}">
      <dgm:prSet/>
      <dgm:spPr/>
      <dgm:t>
        <a:bodyPr/>
        <a:lstStyle/>
        <a:p>
          <a:endParaRPr lang="en-IN"/>
        </a:p>
      </dgm:t>
    </dgm:pt>
    <dgm:pt modelId="{F8782F81-93F1-4DC2-B7AF-BB858BE88223}">
      <dgm:prSet/>
      <dgm:spPr/>
      <dgm:t>
        <a:bodyPr/>
        <a:lstStyle/>
        <a:p>
          <a:r>
            <a:rPr lang="en-GB" b="0" i="0"/>
            <a:t>Data Bricks: 6-8 Hours</a:t>
          </a:r>
          <a:endParaRPr lang="en-IN"/>
        </a:p>
      </dgm:t>
    </dgm:pt>
    <dgm:pt modelId="{9DF47EA9-6A0E-4C4C-A99B-E73DE674EFDF}" type="parTrans" cxnId="{08FA17EE-13DA-4019-8118-C0A1537DCEC6}">
      <dgm:prSet/>
      <dgm:spPr/>
      <dgm:t>
        <a:bodyPr/>
        <a:lstStyle/>
        <a:p>
          <a:endParaRPr lang="en-IN"/>
        </a:p>
      </dgm:t>
    </dgm:pt>
    <dgm:pt modelId="{E0F23CA9-CFB7-4B0B-A677-7D08A7E97253}" type="sibTrans" cxnId="{08FA17EE-13DA-4019-8118-C0A1537DCEC6}">
      <dgm:prSet/>
      <dgm:spPr/>
      <dgm:t>
        <a:bodyPr/>
        <a:lstStyle/>
        <a:p>
          <a:endParaRPr lang="en-IN"/>
        </a:p>
      </dgm:t>
    </dgm:pt>
    <dgm:pt modelId="{2F457D8C-A56B-46BE-996D-5DAF2B0B038C}" type="pres">
      <dgm:prSet presAssocID="{9B0401F6-0792-4D6E-B2EB-662D22231AA0}" presName="linear" presStyleCnt="0">
        <dgm:presLayoutVars>
          <dgm:animLvl val="lvl"/>
          <dgm:resizeHandles val="exact"/>
        </dgm:presLayoutVars>
      </dgm:prSet>
      <dgm:spPr/>
    </dgm:pt>
    <dgm:pt modelId="{804A3EBC-1601-410D-B2AF-A89BABE04430}" type="pres">
      <dgm:prSet presAssocID="{1E61142A-DFEE-44F2-8C31-4774D3F5DB8D}" presName="parentText" presStyleLbl="node1" presStyleIdx="0" presStyleCnt="4">
        <dgm:presLayoutVars>
          <dgm:chMax val="0"/>
          <dgm:bulletEnabled val="1"/>
        </dgm:presLayoutVars>
      </dgm:prSet>
      <dgm:spPr/>
    </dgm:pt>
    <dgm:pt modelId="{C54B6A9D-BB25-457A-9A3E-424E50969E8B}" type="pres">
      <dgm:prSet presAssocID="{9CD44A44-9EA1-43AD-AEE0-60A3FA7E8E20}" presName="spacer" presStyleCnt="0"/>
      <dgm:spPr/>
    </dgm:pt>
    <dgm:pt modelId="{9AE459FD-3076-4D11-92BD-8156793AB74E}" type="pres">
      <dgm:prSet presAssocID="{565496D6-2E0B-463F-AD81-9E26C3008267}" presName="parentText" presStyleLbl="node1" presStyleIdx="1" presStyleCnt="4">
        <dgm:presLayoutVars>
          <dgm:chMax val="0"/>
          <dgm:bulletEnabled val="1"/>
        </dgm:presLayoutVars>
      </dgm:prSet>
      <dgm:spPr/>
    </dgm:pt>
    <dgm:pt modelId="{A684DABF-EBE6-4F1E-B740-16EE91F8D884}" type="pres">
      <dgm:prSet presAssocID="{04E9507B-2DAE-4B78-9107-8B48498458C6}" presName="spacer" presStyleCnt="0"/>
      <dgm:spPr/>
    </dgm:pt>
    <dgm:pt modelId="{ED8F2B03-6E6E-48F8-925C-227C84CFFEDF}" type="pres">
      <dgm:prSet presAssocID="{0BDF3DBD-825F-4CE2-B5D6-D523D1E3699F}" presName="parentText" presStyleLbl="node1" presStyleIdx="2" presStyleCnt="4">
        <dgm:presLayoutVars>
          <dgm:chMax val="0"/>
          <dgm:bulletEnabled val="1"/>
        </dgm:presLayoutVars>
      </dgm:prSet>
      <dgm:spPr/>
    </dgm:pt>
    <dgm:pt modelId="{24D30662-535C-465C-BFE5-EF6E54365829}" type="pres">
      <dgm:prSet presAssocID="{68DCE66F-E6EB-4025-8ED6-4A3EB9C6856F}" presName="spacer" presStyleCnt="0"/>
      <dgm:spPr/>
    </dgm:pt>
    <dgm:pt modelId="{58D2970F-5ABA-4EF2-B0AD-1F22BE365FDB}" type="pres">
      <dgm:prSet presAssocID="{F8782F81-93F1-4DC2-B7AF-BB858BE88223}" presName="parentText" presStyleLbl="node1" presStyleIdx="3" presStyleCnt="4">
        <dgm:presLayoutVars>
          <dgm:chMax val="0"/>
          <dgm:bulletEnabled val="1"/>
        </dgm:presLayoutVars>
      </dgm:prSet>
      <dgm:spPr/>
    </dgm:pt>
  </dgm:ptLst>
  <dgm:cxnLst>
    <dgm:cxn modelId="{FAD82315-1ACF-4904-83A7-DA5B8F9D1FF7}" srcId="{9B0401F6-0792-4D6E-B2EB-662D22231AA0}" destId="{1E61142A-DFEE-44F2-8C31-4774D3F5DB8D}" srcOrd="0" destOrd="0" parTransId="{47EBC65E-81A5-40D9-8ABE-834B6569AC07}" sibTransId="{9CD44A44-9EA1-43AD-AEE0-60A3FA7E8E20}"/>
    <dgm:cxn modelId="{C6F13C1E-0F2C-41B9-A105-3AA16C878ABA}" srcId="{9B0401F6-0792-4D6E-B2EB-662D22231AA0}" destId="{0BDF3DBD-825F-4CE2-B5D6-D523D1E3699F}" srcOrd="2" destOrd="0" parTransId="{3147F7D3-917B-423B-941B-D2FA0A912CD1}" sibTransId="{68DCE66F-E6EB-4025-8ED6-4A3EB9C6856F}"/>
    <dgm:cxn modelId="{ADE16B3C-3190-422E-8DAD-DBC26FEB86E0}" type="presOf" srcId="{0BDF3DBD-825F-4CE2-B5D6-D523D1E3699F}" destId="{ED8F2B03-6E6E-48F8-925C-227C84CFFEDF}" srcOrd="0" destOrd="0" presId="urn:microsoft.com/office/officeart/2005/8/layout/vList2"/>
    <dgm:cxn modelId="{CB317756-A7CA-4418-8412-013AC9BD90C7}" type="presOf" srcId="{565496D6-2E0B-463F-AD81-9E26C3008267}" destId="{9AE459FD-3076-4D11-92BD-8156793AB74E}" srcOrd="0" destOrd="0" presId="urn:microsoft.com/office/officeart/2005/8/layout/vList2"/>
    <dgm:cxn modelId="{1838298A-B0CC-4CB7-BA49-E8D0189C75A1}" type="presOf" srcId="{9B0401F6-0792-4D6E-B2EB-662D22231AA0}" destId="{2F457D8C-A56B-46BE-996D-5DAF2B0B038C}" srcOrd="0" destOrd="0" presId="urn:microsoft.com/office/officeart/2005/8/layout/vList2"/>
    <dgm:cxn modelId="{1EB9848C-8038-47C7-B926-C0DF9CFFE908}" srcId="{9B0401F6-0792-4D6E-B2EB-662D22231AA0}" destId="{565496D6-2E0B-463F-AD81-9E26C3008267}" srcOrd="1" destOrd="0" parTransId="{70B230EC-9C96-4D8E-A41A-BE1549BD3F69}" sibTransId="{04E9507B-2DAE-4B78-9107-8B48498458C6}"/>
    <dgm:cxn modelId="{BDE9839D-7108-4C8F-80F5-553057D10E95}" type="presOf" srcId="{F8782F81-93F1-4DC2-B7AF-BB858BE88223}" destId="{58D2970F-5ABA-4EF2-B0AD-1F22BE365FDB}" srcOrd="0" destOrd="0" presId="urn:microsoft.com/office/officeart/2005/8/layout/vList2"/>
    <dgm:cxn modelId="{4BF377BC-D015-4F5E-8584-BDF2B350D366}" type="presOf" srcId="{1E61142A-DFEE-44F2-8C31-4774D3F5DB8D}" destId="{804A3EBC-1601-410D-B2AF-A89BABE04430}" srcOrd="0" destOrd="0" presId="urn:microsoft.com/office/officeart/2005/8/layout/vList2"/>
    <dgm:cxn modelId="{08FA17EE-13DA-4019-8118-C0A1537DCEC6}" srcId="{9B0401F6-0792-4D6E-B2EB-662D22231AA0}" destId="{F8782F81-93F1-4DC2-B7AF-BB858BE88223}" srcOrd="3" destOrd="0" parTransId="{9DF47EA9-6A0E-4C4C-A99B-E73DE674EFDF}" sibTransId="{E0F23CA9-CFB7-4B0B-A677-7D08A7E97253}"/>
    <dgm:cxn modelId="{89816446-EA13-4C26-BC5B-CD0DFFD9BACF}" type="presParOf" srcId="{2F457D8C-A56B-46BE-996D-5DAF2B0B038C}" destId="{804A3EBC-1601-410D-B2AF-A89BABE04430}" srcOrd="0" destOrd="0" presId="urn:microsoft.com/office/officeart/2005/8/layout/vList2"/>
    <dgm:cxn modelId="{92FF1B29-022E-4D2A-BD37-7417D2C5A702}" type="presParOf" srcId="{2F457D8C-A56B-46BE-996D-5DAF2B0B038C}" destId="{C54B6A9D-BB25-457A-9A3E-424E50969E8B}" srcOrd="1" destOrd="0" presId="urn:microsoft.com/office/officeart/2005/8/layout/vList2"/>
    <dgm:cxn modelId="{4A8B1100-6D77-405C-A4D5-7B63A48C701F}" type="presParOf" srcId="{2F457D8C-A56B-46BE-996D-5DAF2B0B038C}" destId="{9AE459FD-3076-4D11-92BD-8156793AB74E}" srcOrd="2" destOrd="0" presId="urn:microsoft.com/office/officeart/2005/8/layout/vList2"/>
    <dgm:cxn modelId="{DF99D56E-142D-44FB-9FC6-BEDFED488D8C}" type="presParOf" srcId="{2F457D8C-A56B-46BE-996D-5DAF2B0B038C}" destId="{A684DABF-EBE6-4F1E-B740-16EE91F8D884}" srcOrd="3" destOrd="0" presId="urn:microsoft.com/office/officeart/2005/8/layout/vList2"/>
    <dgm:cxn modelId="{95921AF1-82AF-4073-A34F-73AE967194E6}" type="presParOf" srcId="{2F457D8C-A56B-46BE-996D-5DAF2B0B038C}" destId="{ED8F2B03-6E6E-48F8-925C-227C84CFFEDF}" srcOrd="4" destOrd="0" presId="urn:microsoft.com/office/officeart/2005/8/layout/vList2"/>
    <dgm:cxn modelId="{27597C2F-F0EF-4EEC-90ED-E6EB19BBBB34}" type="presParOf" srcId="{2F457D8C-A56B-46BE-996D-5DAF2B0B038C}" destId="{24D30662-535C-465C-BFE5-EF6E54365829}" srcOrd="5" destOrd="0" presId="urn:microsoft.com/office/officeart/2005/8/layout/vList2"/>
    <dgm:cxn modelId="{599146BA-5CC4-448C-A7BE-D7F2FCAAFE9F}" type="presParOf" srcId="{2F457D8C-A56B-46BE-996D-5DAF2B0B038C}" destId="{58D2970F-5ABA-4EF2-B0AD-1F22BE365FD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B2DF15-93AD-4811-AA46-8248C71C7F4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IN"/>
        </a:p>
      </dgm:t>
    </dgm:pt>
    <dgm:pt modelId="{FC2161E6-9326-4700-A486-1B75D99FDAA1}">
      <dgm:prSet/>
      <dgm:spPr/>
      <dgm:t>
        <a:bodyPr/>
        <a:lstStyle/>
        <a:p>
          <a:r>
            <a:rPr lang="en-GB" b="0" i="0"/>
            <a:t>Participants and the trainer should present the class as per the training schedule and be on time</a:t>
          </a:r>
          <a:endParaRPr lang="en-IN"/>
        </a:p>
      </dgm:t>
    </dgm:pt>
    <dgm:pt modelId="{A5923572-B52E-4329-BA0E-18B84D8CA5B7}" type="parTrans" cxnId="{0B33F7CB-E948-4785-90EA-0AFD65ACC6BD}">
      <dgm:prSet/>
      <dgm:spPr/>
      <dgm:t>
        <a:bodyPr/>
        <a:lstStyle/>
        <a:p>
          <a:endParaRPr lang="en-IN"/>
        </a:p>
      </dgm:t>
    </dgm:pt>
    <dgm:pt modelId="{B562FF27-5C0A-4F05-8500-4CF17A7D9592}" type="sibTrans" cxnId="{0B33F7CB-E948-4785-90EA-0AFD65ACC6BD}">
      <dgm:prSet/>
      <dgm:spPr/>
      <dgm:t>
        <a:bodyPr/>
        <a:lstStyle/>
        <a:p>
          <a:endParaRPr lang="en-IN"/>
        </a:p>
      </dgm:t>
    </dgm:pt>
    <dgm:pt modelId="{ECB76339-16B1-4CBC-A98E-F7BC55CC5C83}">
      <dgm:prSet/>
      <dgm:spPr/>
      <dgm:t>
        <a:bodyPr/>
        <a:lstStyle/>
        <a:p>
          <a:r>
            <a:rPr lang="en-IN" b="0" i="0"/>
            <a:t>Participants should focus on the labs considering the time allocated to each lab. </a:t>
          </a:r>
          <a:endParaRPr lang="en-IN"/>
        </a:p>
      </dgm:t>
    </dgm:pt>
    <dgm:pt modelId="{767710F2-CCED-4F0C-96DC-5F876C506C6E}" type="parTrans" cxnId="{558BE07E-139B-4D6F-97EF-D21EAA77C4EE}">
      <dgm:prSet/>
      <dgm:spPr/>
      <dgm:t>
        <a:bodyPr/>
        <a:lstStyle/>
        <a:p>
          <a:endParaRPr lang="en-IN"/>
        </a:p>
      </dgm:t>
    </dgm:pt>
    <dgm:pt modelId="{976580DF-E373-4A4C-99B7-B1173E208692}" type="sibTrans" cxnId="{558BE07E-139B-4D6F-97EF-D21EAA77C4EE}">
      <dgm:prSet/>
      <dgm:spPr/>
      <dgm:t>
        <a:bodyPr/>
        <a:lstStyle/>
        <a:p>
          <a:endParaRPr lang="en-IN"/>
        </a:p>
      </dgm:t>
    </dgm:pt>
    <dgm:pt modelId="{F0246521-B553-47BD-8D0A-BEE00CCAA7E9}">
      <dgm:prSet/>
      <dgm:spPr/>
      <dgm:t>
        <a:bodyPr/>
        <a:lstStyle/>
        <a:p>
          <a:r>
            <a:rPr lang="en-IN" b="0" i="0"/>
            <a:t>Since participants takes their time and the speed of each may vary, they need to give some extra efforts during or after the training and trainer should be available for the same on request</a:t>
          </a:r>
          <a:endParaRPr lang="en-IN"/>
        </a:p>
      </dgm:t>
    </dgm:pt>
    <dgm:pt modelId="{B36DD122-B1D2-4854-BA9E-041A5BF96FB0}" type="parTrans" cxnId="{63DB89BA-BA05-41EE-942F-67EDA56B165E}">
      <dgm:prSet/>
      <dgm:spPr/>
      <dgm:t>
        <a:bodyPr/>
        <a:lstStyle/>
        <a:p>
          <a:endParaRPr lang="en-IN"/>
        </a:p>
      </dgm:t>
    </dgm:pt>
    <dgm:pt modelId="{C1025DC8-5C5B-4013-BD20-8D3E3EA23388}" type="sibTrans" cxnId="{63DB89BA-BA05-41EE-942F-67EDA56B165E}">
      <dgm:prSet/>
      <dgm:spPr/>
      <dgm:t>
        <a:bodyPr/>
        <a:lstStyle/>
        <a:p>
          <a:endParaRPr lang="en-IN"/>
        </a:p>
      </dgm:t>
    </dgm:pt>
    <dgm:pt modelId="{03BB27C9-0ADF-4D65-8CA0-6E1F5F9A0A1A}">
      <dgm:prSet/>
      <dgm:spPr/>
      <dgm:t>
        <a:bodyPr/>
        <a:lstStyle/>
        <a:p>
          <a:r>
            <a:rPr lang="en-IN" b="0" i="0"/>
            <a:t>Trainer will also provide the hands-on material separately and participants can use that material to do the hands-on offline as well.</a:t>
          </a:r>
          <a:endParaRPr lang="en-IN"/>
        </a:p>
      </dgm:t>
    </dgm:pt>
    <dgm:pt modelId="{B394E7BD-78F3-4FAD-9138-CF2F45FBE621}" type="parTrans" cxnId="{C895062A-E1F1-4FD7-9A8D-590E5ECF02FB}">
      <dgm:prSet/>
      <dgm:spPr/>
      <dgm:t>
        <a:bodyPr/>
        <a:lstStyle/>
        <a:p>
          <a:endParaRPr lang="en-IN"/>
        </a:p>
      </dgm:t>
    </dgm:pt>
    <dgm:pt modelId="{007800B0-B339-41E6-A98B-28D44C74E8A4}" type="sibTrans" cxnId="{C895062A-E1F1-4FD7-9A8D-590E5ECF02FB}">
      <dgm:prSet/>
      <dgm:spPr/>
      <dgm:t>
        <a:bodyPr/>
        <a:lstStyle/>
        <a:p>
          <a:endParaRPr lang="en-IN"/>
        </a:p>
      </dgm:t>
    </dgm:pt>
    <dgm:pt modelId="{F4DE4E91-879E-4103-8FD6-80554E739C3D}" type="pres">
      <dgm:prSet presAssocID="{73B2DF15-93AD-4811-AA46-8248C71C7F43}" presName="linear" presStyleCnt="0">
        <dgm:presLayoutVars>
          <dgm:animLvl val="lvl"/>
          <dgm:resizeHandles val="exact"/>
        </dgm:presLayoutVars>
      </dgm:prSet>
      <dgm:spPr/>
    </dgm:pt>
    <dgm:pt modelId="{8995F03F-7A55-4E48-A94F-871A33E5C0BD}" type="pres">
      <dgm:prSet presAssocID="{FC2161E6-9326-4700-A486-1B75D99FDAA1}" presName="parentText" presStyleLbl="node1" presStyleIdx="0" presStyleCnt="4">
        <dgm:presLayoutVars>
          <dgm:chMax val="0"/>
          <dgm:bulletEnabled val="1"/>
        </dgm:presLayoutVars>
      </dgm:prSet>
      <dgm:spPr/>
    </dgm:pt>
    <dgm:pt modelId="{321CAD48-14ED-43AE-B864-49135EC2BDE9}" type="pres">
      <dgm:prSet presAssocID="{B562FF27-5C0A-4F05-8500-4CF17A7D9592}" presName="spacer" presStyleCnt="0"/>
      <dgm:spPr/>
    </dgm:pt>
    <dgm:pt modelId="{877CCE14-BEAC-47E4-B802-DDACD8F52F34}" type="pres">
      <dgm:prSet presAssocID="{ECB76339-16B1-4CBC-A98E-F7BC55CC5C83}" presName="parentText" presStyleLbl="node1" presStyleIdx="1" presStyleCnt="4">
        <dgm:presLayoutVars>
          <dgm:chMax val="0"/>
          <dgm:bulletEnabled val="1"/>
        </dgm:presLayoutVars>
      </dgm:prSet>
      <dgm:spPr/>
    </dgm:pt>
    <dgm:pt modelId="{F4C9A906-8531-440A-A814-76B4A8B0E3C8}" type="pres">
      <dgm:prSet presAssocID="{976580DF-E373-4A4C-99B7-B1173E208692}" presName="spacer" presStyleCnt="0"/>
      <dgm:spPr/>
    </dgm:pt>
    <dgm:pt modelId="{C9354745-A89A-4DD2-B33E-E385D3BB92B5}" type="pres">
      <dgm:prSet presAssocID="{F0246521-B553-47BD-8D0A-BEE00CCAA7E9}" presName="parentText" presStyleLbl="node1" presStyleIdx="2" presStyleCnt="4">
        <dgm:presLayoutVars>
          <dgm:chMax val="0"/>
          <dgm:bulletEnabled val="1"/>
        </dgm:presLayoutVars>
      </dgm:prSet>
      <dgm:spPr/>
    </dgm:pt>
    <dgm:pt modelId="{0A43C473-28BA-4878-9B4F-5EBD7D0BC62A}" type="pres">
      <dgm:prSet presAssocID="{C1025DC8-5C5B-4013-BD20-8D3E3EA23388}" presName="spacer" presStyleCnt="0"/>
      <dgm:spPr/>
    </dgm:pt>
    <dgm:pt modelId="{C8EC1FA0-BB7C-4025-B017-8A436B56BC0C}" type="pres">
      <dgm:prSet presAssocID="{03BB27C9-0ADF-4D65-8CA0-6E1F5F9A0A1A}" presName="parentText" presStyleLbl="node1" presStyleIdx="3" presStyleCnt="4">
        <dgm:presLayoutVars>
          <dgm:chMax val="0"/>
          <dgm:bulletEnabled val="1"/>
        </dgm:presLayoutVars>
      </dgm:prSet>
      <dgm:spPr/>
    </dgm:pt>
  </dgm:ptLst>
  <dgm:cxnLst>
    <dgm:cxn modelId="{C895062A-E1F1-4FD7-9A8D-590E5ECF02FB}" srcId="{73B2DF15-93AD-4811-AA46-8248C71C7F43}" destId="{03BB27C9-0ADF-4D65-8CA0-6E1F5F9A0A1A}" srcOrd="3" destOrd="0" parTransId="{B394E7BD-78F3-4FAD-9138-CF2F45FBE621}" sibTransId="{007800B0-B339-41E6-A98B-28D44C74E8A4}"/>
    <dgm:cxn modelId="{F306496A-48FF-4056-B00D-81F8514E6217}" type="presOf" srcId="{ECB76339-16B1-4CBC-A98E-F7BC55CC5C83}" destId="{877CCE14-BEAC-47E4-B802-DDACD8F52F34}" srcOrd="0" destOrd="0" presId="urn:microsoft.com/office/officeart/2005/8/layout/vList2"/>
    <dgm:cxn modelId="{558BE07E-139B-4D6F-97EF-D21EAA77C4EE}" srcId="{73B2DF15-93AD-4811-AA46-8248C71C7F43}" destId="{ECB76339-16B1-4CBC-A98E-F7BC55CC5C83}" srcOrd="1" destOrd="0" parTransId="{767710F2-CCED-4F0C-96DC-5F876C506C6E}" sibTransId="{976580DF-E373-4A4C-99B7-B1173E208692}"/>
    <dgm:cxn modelId="{BE2B5389-F334-4EC6-81AF-115E6DF5967E}" type="presOf" srcId="{03BB27C9-0ADF-4D65-8CA0-6E1F5F9A0A1A}" destId="{C8EC1FA0-BB7C-4025-B017-8A436B56BC0C}" srcOrd="0" destOrd="0" presId="urn:microsoft.com/office/officeart/2005/8/layout/vList2"/>
    <dgm:cxn modelId="{DFDFD5B9-8A23-4959-9623-67BD181528DE}" type="presOf" srcId="{73B2DF15-93AD-4811-AA46-8248C71C7F43}" destId="{F4DE4E91-879E-4103-8FD6-80554E739C3D}" srcOrd="0" destOrd="0" presId="urn:microsoft.com/office/officeart/2005/8/layout/vList2"/>
    <dgm:cxn modelId="{63DB89BA-BA05-41EE-942F-67EDA56B165E}" srcId="{73B2DF15-93AD-4811-AA46-8248C71C7F43}" destId="{F0246521-B553-47BD-8D0A-BEE00CCAA7E9}" srcOrd="2" destOrd="0" parTransId="{B36DD122-B1D2-4854-BA9E-041A5BF96FB0}" sibTransId="{C1025DC8-5C5B-4013-BD20-8D3E3EA23388}"/>
    <dgm:cxn modelId="{0B33F7CB-E948-4785-90EA-0AFD65ACC6BD}" srcId="{73B2DF15-93AD-4811-AA46-8248C71C7F43}" destId="{FC2161E6-9326-4700-A486-1B75D99FDAA1}" srcOrd="0" destOrd="0" parTransId="{A5923572-B52E-4329-BA0E-18B84D8CA5B7}" sibTransId="{B562FF27-5C0A-4F05-8500-4CF17A7D9592}"/>
    <dgm:cxn modelId="{75082BCD-E37D-43C1-9AFA-211E8D1AC173}" type="presOf" srcId="{FC2161E6-9326-4700-A486-1B75D99FDAA1}" destId="{8995F03F-7A55-4E48-A94F-871A33E5C0BD}" srcOrd="0" destOrd="0" presId="urn:microsoft.com/office/officeart/2005/8/layout/vList2"/>
    <dgm:cxn modelId="{1C4888F2-700F-48FA-965D-B7E176E0C6C9}" type="presOf" srcId="{F0246521-B553-47BD-8D0A-BEE00CCAA7E9}" destId="{C9354745-A89A-4DD2-B33E-E385D3BB92B5}" srcOrd="0" destOrd="0" presId="urn:microsoft.com/office/officeart/2005/8/layout/vList2"/>
    <dgm:cxn modelId="{6BFDEF71-EDD1-4DCB-842D-B095D6A24C78}" type="presParOf" srcId="{F4DE4E91-879E-4103-8FD6-80554E739C3D}" destId="{8995F03F-7A55-4E48-A94F-871A33E5C0BD}" srcOrd="0" destOrd="0" presId="urn:microsoft.com/office/officeart/2005/8/layout/vList2"/>
    <dgm:cxn modelId="{0279D9EF-B15A-4DB4-9299-382B24E1AE3C}" type="presParOf" srcId="{F4DE4E91-879E-4103-8FD6-80554E739C3D}" destId="{321CAD48-14ED-43AE-B864-49135EC2BDE9}" srcOrd="1" destOrd="0" presId="urn:microsoft.com/office/officeart/2005/8/layout/vList2"/>
    <dgm:cxn modelId="{41F50AE2-0AA8-44F8-9670-20C715663245}" type="presParOf" srcId="{F4DE4E91-879E-4103-8FD6-80554E739C3D}" destId="{877CCE14-BEAC-47E4-B802-DDACD8F52F34}" srcOrd="2" destOrd="0" presId="urn:microsoft.com/office/officeart/2005/8/layout/vList2"/>
    <dgm:cxn modelId="{76E2F3C0-811F-4848-AECC-32B1F5C7DF81}" type="presParOf" srcId="{F4DE4E91-879E-4103-8FD6-80554E739C3D}" destId="{F4C9A906-8531-440A-A814-76B4A8B0E3C8}" srcOrd="3" destOrd="0" presId="urn:microsoft.com/office/officeart/2005/8/layout/vList2"/>
    <dgm:cxn modelId="{5338D4DB-548B-4997-A1D8-EBBA433CF289}" type="presParOf" srcId="{F4DE4E91-879E-4103-8FD6-80554E739C3D}" destId="{C9354745-A89A-4DD2-B33E-E385D3BB92B5}" srcOrd="4" destOrd="0" presId="urn:microsoft.com/office/officeart/2005/8/layout/vList2"/>
    <dgm:cxn modelId="{45B60193-3735-4ADA-8110-C96645EE9412}" type="presParOf" srcId="{F4DE4E91-879E-4103-8FD6-80554E739C3D}" destId="{0A43C473-28BA-4878-9B4F-5EBD7D0BC62A}" srcOrd="5" destOrd="0" presId="urn:microsoft.com/office/officeart/2005/8/layout/vList2"/>
    <dgm:cxn modelId="{2FF2AFF5-9BBD-4F59-8588-CD66A564C307}" type="presParOf" srcId="{F4DE4E91-879E-4103-8FD6-80554E739C3D}" destId="{C8EC1FA0-BB7C-4025-B017-8A436B56BC0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915201-C942-4474-B9D9-6FF9ABCFCB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0708769-B64C-4B50-9C07-9D060E396BE8}">
      <dgm:prSet/>
      <dgm:spPr/>
      <dgm:t>
        <a:bodyPr/>
        <a:lstStyle/>
        <a:p>
          <a:pPr rtl="0"/>
          <a:r>
            <a:rPr lang="en-GB" b="0" i="0"/>
            <a:t>On-demand self-service</a:t>
          </a:r>
          <a:endParaRPr lang="en-US"/>
        </a:p>
      </dgm:t>
    </dgm:pt>
    <dgm:pt modelId="{378C07F6-BBCE-45BE-B4E5-9E36CC207732}" type="parTrans" cxnId="{088BE510-4074-43A0-8742-03E96F3D55F7}">
      <dgm:prSet/>
      <dgm:spPr/>
      <dgm:t>
        <a:bodyPr/>
        <a:lstStyle/>
        <a:p>
          <a:endParaRPr lang="en-US"/>
        </a:p>
      </dgm:t>
    </dgm:pt>
    <dgm:pt modelId="{D3DA2F8A-D61F-4243-B4FF-36D5DB917304}" type="sibTrans" cxnId="{088BE510-4074-43A0-8742-03E96F3D55F7}">
      <dgm:prSet/>
      <dgm:spPr/>
      <dgm:t>
        <a:bodyPr/>
        <a:lstStyle/>
        <a:p>
          <a:endParaRPr lang="en-US"/>
        </a:p>
      </dgm:t>
    </dgm:pt>
    <dgm:pt modelId="{EC6E7AA1-BBAA-4311-91F6-3F432DC338AE}">
      <dgm:prSet/>
      <dgm:spPr/>
      <dgm:t>
        <a:bodyPr/>
        <a:lstStyle/>
        <a:p>
          <a:pPr rtl="0"/>
          <a:r>
            <a:rPr lang="en-GB" b="0" i="0" dirty="0"/>
            <a:t>Consumer can provision resourced as needed automatically</a:t>
          </a:r>
          <a:endParaRPr lang="en-US" dirty="0"/>
        </a:p>
      </dgm:t>
    </dgm:pt>
    <dgm:pt modelId="{5189D69C-6DB2-494C-BFB9-CC5FC1A498D3}" type="parTrans" cxnId="{73D1B2F8-3E51-4D42-B83D-B3500B17D2B9}">
      <dgm:prSet/>
      <dgm:spPr/>
      <dgm:t>
        <a:bodyPr/>
        <a:lstStyle/>
        <a:p>
          <a:endParaRPr lang="en-US"/>
        </a:p>
      </dgm:t>
    </dgm:pt>
    <dgm:pt modelId="{708421AB-9998-41E1-A527-C37709081476}" type="sibTrans" cxnId="{73D1B2F8-3E51-4D42-B83D-B3500B17D2B9}">
      <dgm:prSet/>
      <dgm:spPr/>
      <dgm:t>
        <a:bodyPr/>
        <a:lstStyle/>
        <a:p>
          <a:endParaRPr lang="en-US"/>
        </a:p>
      </dgm:t>
    </dgm:pt>
    <dgm:pt modelId="{3862D576-43BF-4F89-8971-CA6F3044BC2D}">
      <dgm:prSet/>
      <dgm:spPr/>
      <dgm:t>
        <a:bodyPr/>
        <a:lstStyle/>
        <a:p>
          <a:pPr rtl="0"/>
          <a:r>
            <a:rPr lang="en-GB" b="0" i="0"/>
            <a:t>Broad network access</a:t>
          </a:r>
          <a:endParaRPr lang="en-US"/>
        </a:p>
      </dgm:t>
    </dgm:pt>
    <dgm:pt modelId="{DE702FDD-6938-4AE6-BFA9-CD5FEA28FFBB}" type="parTrans" cxnId="{9E49E814-9398-44E5-B74A-7B3BD7A5C18E}">
      <dgm:prSet/>
      <dgm:spPr/>
      <dgm:t>
        <a:bodyPr/>
        <a:lstStyle/>
        <a:p>
          <a:endParaRPr lang="en-US"/>
        </a:p>
      </dgm:t>
    </dgm:pt>
    <dgm:pt modelId="{65A15137-F157-4C9E-B307-E471DD4EF806}" type="sibTrans" cxnId="{9E49E814-9398-44E5-B74A-7B3BD7A5C18E}">
      <dgm:prSet/>
      <dgm:spPr/>
      <dgm:t>
        <a:bodyPr/>
        <a:lstStyle/>
        <a:p>
          <a:endParaRPr lang="en-US"/>
        </a:p>
      </dgm:t>
    </dgm:pt>
    <dgm:pt modelId="{649A4F22-C141-427D-89D2-8E025221DADA}">
      <dgm:prSet/>
      <dgm:spPr/>
      <dgm:t>
        <a:bodyPr/>
        <a:lstStyle/>
        <a:p>
          <a:pPr rtl="0"/>
          <a:r>
            <a:rPr lang="en-GB" b="0" i="0" dirty="0"/>
            <a:t>Are available over network</a:t>
          </a:r>
          <a:endParaRPr lang="en-US" dirty="0"/>
        </a:p>
      </dgm:t>
    </dgm:pt>
    <dgm:pt modelId="{27625784-FCE2-4D5A-A50E-DA582A0C390A}" type="parTrans" cxnId="{D72305A7-BECE-4ADB-83AB-871433BA0BEF}">
      <dgm:prSet/>
      <dgm:spPr/>
      <dgm:t>
        <a:bodyPr/>
        <a:lstStyle/>
        <a:p>
          <a:endParaRPr lang="en-US"/>
        </a:p>
      </dgm:t>
    </dgm:pt>
    <dgm:pt modelId="{30E2305F-1253-4565-A659-BDF0B2E7D758}" type="sibTrans" cxnId="{D72305A7-BECE-4ADB-83AB-871433BA0BEF}">
      <dgm:prSet/>
      <dgm:spPr/>
      <dgm:t>
        <a:bodyPr/>
        <a:lstStyle/>
        <a:p>
          <a:endParaRPr lang="en-US"/>
        </a:p>
      </dgm:t>
    </dgm:pt>
    <dgm:pt modelId="{D6A74D41-18C4-4EB3-81E6-636AE8F1F79C}">
      <dgm:prSet/>
      <dgm:spPr/>
      <dgm:t>
        <a:bodyPr/>
        <a:lstStyle/>
        <a:p>
          <a:pPr rtl="0"/>
          <a:r>
            <a:rPr lang="en-GB" b="0" i="0"/>
            <a:t>Resource pooling</a:t>
          </a:r>
          <a:endParaRPr lang="en-US"/>
        </a:p>
      </dgm:t>
    </dgm:pt>
    <dgm:pt modelId="{0D23EB28-DDAA-44F8-9027-95FD1C1C5514}" type="parTrans" cxnId="{D38DABAB-0242-49F7-8E1E-46B8916F9AA5}">
      <dgm:prSet/>
      <dgm:spPr/>
      <dgm:t>
        <a:bodyPr/>
        <a:lstStyle/>
        <a:p>
          <a:endParaRPr lang="en-US"/>
        </a:p>
      </dgm:t>
    </dgm:pt>
    <dgm:pt modelId="{694E8CA9-30FB-4079-9DE9-9E7892B596BD}" type="sibTrans" cxnId="{D38DABAB-0242-49F7-8E1E-46B8916F9AA5}">
      <dgm:prSet/>
      <dgm:spPr/>
      <dgm:t>
        <a:bodyPr/>
        <a:lstStyle/>
        <a:p>
          <a:endParaRPr lang="en-US"/>
        </a:p>
      </dgm:t>
    </dgm:pt>
    <dgm:pt modelId="{6FC629F8-59EB-4392-929E-20A8AF5B4B71}">
      <dgm:prSet/>
      <dgm:spPr/>
      <dgm:t>
        <a:bodyPr/>
        <a:lstStyle/>
        <a:p>
          <a:pPr rtl="0"/>
          <a:r>
            <a:rPr lang="en-GB" b="0" i="0" dirty="0"/>
            <a:t>The provider’s resources are pooled to serve multiple consumers</a:t>
          </a:r>
          <a:endParaRPr lang="en-US" dirty="0"/>
        </a:p>
      </dgm:t>
    </dgm:pt>
    <dgm:pt modelId="{BBCBE36E-6831-4B57-8A79-1507A8AC97B6}" type="parTrans" cxnId="{C52CA4D0-D479-4C32-A8D4-BF715348A5EA}">
      <dgm:prSet/>
      <dgm:spPr/>
      <dgm:t>
        <a:bodyPr/>
        <a:lstStyle/>
        <a:p>
          <a:endParaRPr lang="en-US"/>
        </a:p>
      </dgm:t>
    </dgm:pt>
    <dgm:pt modelId="{4E2D69D9-B669-4DB4-B434-B108EDBD1616}" type="sibTrans" cxnId="{C52CA4D0-D479-4C32-A8D4-BF715348A5EA}">
      <dgm:prSet/>
      <dgm:spPr/>
      <dgm:t>
        <a:bodyPr/>
        <a:lstStyle/>
        <a:p>
          <a:endParaRPr lang="en-US"/>
        </a:p>
      </dgm:t>
    </dgm:pt>
    <dgm:pt modelId="{E0663126-00AC-41AE-A0AF-D304F5EA73E3}">
      <dgm:prSet/>
      <dgm:spPr/>
      <dgm:t>
        <a:bodyPr/>
        <a:lstStyle/>
        <a:p>
          <a:pPr rtl="0"/>
          <a:r>
            <a:rPr lang="en-IN" b="0" i="0"/>
            <a:t>Measured Service</a:t>
          </a:r>
          <a:endParaRPr lang="en-US"/>
        </a:p>
      </dgm:t>
    </dgm:pt>
    <dgm:pt modelId="{BBCF58FE-F84D-463A-AB76-BB9109B61374}" type="parTrans" cxnId="{76D46D2B-BDE2-45C4-8634-1BA7F17FAAA2}">
      <dgm:prSet/>
      <dgm:spPr/>
      <dgm:t>
        <a:bodyPr/>
        <a:lstStyle/>
        <a:p>
          <a:endParaRPr lang="en-US"/>
        </a:p>
      </dgm:t>
    </dgm:pt>
    <dgm:pt modelId="{7E3436F2-48CB-4800-B75D-B77C62EB9434}" type="sibTrans" cxnId="{76D46D2B-BDE2-45C4-8634-1BA7F17FAAA2}">
      <dgm:prSet/>
      <dgm:spPr/>
      <dgm:t>
        <a:bodyPr/>
        <a:lstStyle/>
        <a:p>
          <a:endParaRPr lang="en-US"/>
        </a:p>
      </dgm:t>
    </dgm:pt>
    <dgm:pt modelId="{DCAFEBA4-F015-4444-B446-4D29082A47D1}">
      <dgm:prSet/>
      <dgm:spPr/>
      <dgm:t>
        <a:bodyPr/>
        <a:lstStyle/>
        <a:p>
          <a:pPr rtl="0"/>
          <a:r>
            <a:rPr lang="en-GB" b="0" i="0" dirty="0"/>
            <a:t>Resource usage can be monitored and controlled providing transparency.</a:t>
          </a:r>
          <a:endParaRPr lang="en-US" dirty="0"/>
        </a:p>
      </dgm:t>
    </dgm:pt>
    <dgm:pt modelId="{C3F4751C-AA3E-436C-801C-A1DFBC426074}" type="parTrans" cxnId="{C7EC0FAE-6DCC-46F2-9DBA-8CF8F27626D3}">
      <dgm:prSet/>
      <dgm:spPr/>
      <dgm:t>
        <a:bodyPr/>
        <a:lstStyle/>
        <a:p>
          <a:endParaRPr lang="en-US"/>
        </a:p>
      </dgm:t>
    </dgm:pt>
    <dgm:pt modelId="{A327D35B-32DB-4228-A90A-0ED0092BC095}" type="sibTrans" cxnId="{C7EC0FAE-6DCC-46F2-9DBA-8CF8F27626D3}">
      <dgm:prSet/>
      <dgm:spPr/>
      <dgm:t>
        <a:bodyPr/>
        <a:lstStyle/>
        <a:p>
          <a:endParaRPr lang="en-US"/>
        </a:p>
      </dgm:t>
    </dgm:pt>
    <dgm:pt modelId="{B0CBD10D-314E-4854-81C5-1957B183EE32}">
      <dgm:prSet/>
      <dgm:spPr/>
      <dgm:t>
        <a:bodyPr/>
        <a:lstStyle/>
        <a:p>
          <a:pPr rtl="0"/>
          <a:r>
            <a:rPr lang="en-GB" b="0" i="0" dirty="0"/>
            <a:t>Used for billing</a:t>
          </a:r>
          <a:endParaRPr lang="en-US" dirty="0"/>
        </a:p>
      </dgm:t>
    </dgm:pt>
    <dgm:pt modelId="{5F40B98D-C409-4FA8-9C9B-75C14DBD5A2E}" type="parTrans" cxnId="{E69AF67C-E19F-4201-BF27-81BE3878C096}">
      <dgm:prSet/>
      <dgm:spPr/>
      <dgm:t>
        <a:bodyPr/>
        <a:lstStyle/>
        <a:p>
          <a:endParaRPr lang="en-US"/>
        </a:p>
      </dgm:t>
    </dgm:pt>
    <dgm:pt modelId="{40087ED4-D761-4756-B8C4-CD3711491ADC}" type="sibTrans" cxnId="{E69AF67C-E19F-4201-BF27-81BE3878C096}">
      <dgm:prSet/>
      <dgm:spPr/>
      <dgm:t>
        <a:bodyPr/>
        <a:lstStyle/>
        <a:p>
          <a:endParaRPr lang="en-US"/>
        </a:p>
      </dgm:t>
    </dgm:pt>
    <dgm:pt modelId="{6C68F83E-4204-4BEF-BD4B-610D99495A7E}">
      <dgm:prSet/>
      <dgm:spPr/>
      <dgm:t>
        <a:bodyPr/>
        <a:lstStyle/>
        <a:p>
          <a:pPr rtl="0"/>
          <a:r>
            <a:rPr lang="en-IN" b="0" i="0"/>
            <a:t>Rapid elasticity</a:t>
          </a:r>
          <a:endParaRPr lang="en-US"/>
        </a:p>
      </dgm:t>
    </dgm:pt>
    <dgm:pt modelId="{7816398D-3DD5-4A14-9737-402F277A8CA0}" type="parTrans" cxnId="{961BB151-91C6-4278-9206-B08D4D70B283}">
      <dgm:prSet/>
      <dgm:spPr/>
      <dgm:t>
        <a:bodyPr/>
        <a:lstStyle/>
        <a:p>
          <a:endParaRPr lang="en-US"/>
        </a:p>
      </dgm:t>
    </dgm:pt>
    <dgm:pt modelId="{30253019-640F-4D6C-A4AD-3EF87C719380}" type="sibTrans" cxnId="{961BB151-91C6-4278-9206-B08D4D70B283}">
      <dgm:prSet/>
      <dgm:spPr/>
      <dgm:t>
        <a:bodyPr/>
        <a:lstStyle/>
        <a:p>
          <a:endParaRPr lang="en-US"/>
        </a:p>
      </dgm:t>
    </dgm:pt>
    <dgm:pt modelId="{B2F11899-BBF5-4C53-8304-083537F48AB6}">
      <dgm:prSet/>
      <dgm:spPr/>
      <dgm:t>
        <a:bodyPr/>
        <a:lstStyle/>
        <a:p>
          <a:pPr rtl="0"/>
          <a:r>
            <a:rPr lang="en-GB" b="0" i="0"/>
            <a:t>Scale rapidly outward and inward</a:t>
          </a:r>
          <a:endParaRPr lang="en-US"/>
        </a:p>
      </dgm:t>
    </dgm:pt>
    <dgm:pt modelId="{637BA44D-1631-41A6-A67F-6E16A69D68A0}" type="parTrans" cxnId="{41C84AAA-3017-4AFA-9514-B6438B4875CB}">
      <dgm:prSet/>
      <dgm:spPr/>
      <dgm:t>
        <a:bodyPr/>
        <a:lstStyle/>
        <a:p>
          <a:endParaRPr lang="en-US"/>
        </a:p>
      </dgm:t>
    </dgm:pt>
    <dgm:pt modelId="{E936F04C-81C6-47F3-8806-E2C750C19E92}" type="sibTrans" cxnId="{41C84AAA-3017-4AFA-9514-B6438B4875CB}">
      <dgm:prSet/>
      <dgm:spPr/>
      <dgm:t>
        <a:bodyPr/>
        <a:lstStyle/>
        <a:p>
          <a:endParaRPr lang="en-US"/>
        </a:p>
      </dgm:t>
    </dgm:pt>
    <dgm:pt modelId="{6B7FA05A-688B-4FF2-B386-0041F0D38270}">
      <dgm:prSet/>
      <dgm:spPr/>
      <dgm:t>
        <a:bodyPr/>
        <a:lstStyle/>
        <a:p>
          <a:pPr rtl="0"/>
          <a:r>
            <a:rPr lang="en-GB" b="0" i="0" dirty="0"/>
            <a:t>No human interaction</a:t>
          </a:r>
          <a:endParaRPr lang="en-US" dirty="0"/>
        </a:p>
      </dgm:t>
    </dgm:pt>
    <dgm:pt modelId="{E60DCA2A-2B46-4695-B568-284EE5C8FF70}" type="parTrans" cxnId="{94A222F8-747E-4A5F-A820-B107AA341960}">
      <dgm:prSet/>
      <dgm:spPr/>
      <dgm:t>
        <a:bodyPr/>
        <a:lstStyle/>
        <a:p>
          <a:endParaRPr lang="en-US"/>
        </a:p>
      </dgm:t>
    </dgm:pt>
    <dgm:pt modelId="{BC66A3ED-9BC6-4E86-AD3F-DCA94DD6A543}" type="sibTrans" cxnId="{94A222F8-747E-4A5F-A820-B107AA341960}">
      <dgm:prSet/>
      <dgm:spPr/>
      <dgm:t>
        <a:bodyPr/>
        <a:lstStyle/>
        <a:p>
          <a:endParaRPr lang="en-US"/>
        </a:p>
      </dgm:t>
    </dgm:pt>
    <dgm:pt modelId="{B4961C9F-A4B1-4E5B-ADDB-C278455B85AB}" type="pres">
      <dgm:prSet presAssocID="{03915201-C942-4474-B9D9-6FF9ABCFCBE4}" presName="linear" presStyleCnt="0">
        <dgm:presLayoutVars>
          <dgm:animLvl val="lvl"/>
          <dgm:resizeHandles val="exact"/>
        </dgm:presLayoutVars>
      </dgm:prSet>
      <dgm:spPr/>
    </dgm:pt>
    <dgm:pt modelId="{54FBCBC4-9F7E-42D6-823D-45DB14361A74}" type="pres">
      <dgm:prSet presAssocID="{00708769-B64C-4B50-9C07-9D060E396BE8}" presName="parentText" presStyleLbl="node1" presStyleIdx="0" presStyleCnt="5">
        <dgm:presLayoutVars>
          <dgm:chMax val="0"/>
          <dgm:bulletEnabled val="1"/>
        </dgm:presLayoutVars>
      </dgm:prSet>
      <dgm:spPr/>
    </dgm:pt>
    <dgm:pt modelId="{4C43BD90-6D70-42BF-841C-DCF29F0360CF}" type="pres">
      <dgm:prSet presAssocID="{00708769-B64C-4B50-9C07-9D060E396BE8}" presName="childText" presStyleLbl="revTx" presStyleIdx="0" presStyleCnt="5">
        <dgm:presLayoutVars>
          <dgm:bulletEnabled val="1"/>
        </dgm:presLayoutVars>
      </dgm:prSet>
      <dgm:spPr/>
    </dgm:pt>
    <dgm:pt modelId="{38EDD949-A859-4122-9506-14AF03C28AE5}" type="pres">
      <dgm:prSet presAssocID="{3862D576-43BF-4F89-8971-CA6F3044BC2D}" presName="parentText" presStyleLbl="node1" presStyleIdx="1" presStyleCnt="5">
        <dgm:presLayoutVars>
          <dgm:chMax val="0"/>
          <dgm:bulletEnabled val="1"/>
        </dgm:presLayoutVars>
      </dgm:prSet>
      <dgm:spPr/>
    </dgm:pt>
    <dgm:pt modelId="{46584723-D886-44BE-8396-A3977AA386F7}" type="pres">
      <dgm:prSet presAssocID="{3862D576-43BF-4F89-8971-CA6F3044BC2D}" presName="childText" presStyleLbl="revTx" presStyleIdx="1" presStyleCnt="5">
        <dgm:presLayoutVars>
          <dgm:bulletEnabled val="1"/>
        </dgm:presLayoutVars>
      </dgm:prSet>
      <dgm:spPr/>
    </dgm:pt>
    <dgm:pt modelId="{47007C51-3B42-4B63-B640-9390156B2FE7}" type="pres">
      <dgm:prSet presAssocID="{D6A74D41-18C4-4EB3-81E6-636AE8F1F79C}" presName="parentText" presStyleLbl="node1" presStyleIdx="2" presStyleCnt="5">
        <dgm:presLayoutVars>
          <dgm:chMax val="0"/>
          <dgm:bulletEnabled val="1"/>
        </dgm:presLayoutVars>
      </dgm:prSet>
      <dgm:spPr/>
    </dgm:pt>
    <dgm:pt modelId="{12D6EE85-3D33-4166-8BE8-BAB707300553}" type="pres">
      <dgm:prSet presAssocID="{D6A74D41-18C4-4EB3-81E6-636AE8F1F79C}" presName="childText" presStyleLbl="revTx" presStyleIdx="2" presStyleCnt="5">
        <dgm:presLayoutVars>
          <dgm:bulletEnabled val="1"/>
        </dgm:presLayoutVars>
      </dgm:prSet>
      <dgm:spPr/>
    </dgm:pt>
    <dgm:pt modelId="{2BE6B31B-5537-4154-91C7-62CF30B8E0FE}" type="pres">
      <dgm:prSet presAssocID="{E0663126-00AC-41AE-A0AF-D304F5EA73E3}" presName="parentText" presStyleLbl="node1" presStyleIdx="3" presStyleCnt="5">
        <dgm:presLayoutVars>
          <dgm:chMax val="0"/>
          <dgm:bulletEnabled val="1"/>
        </dgm:presLayoutVars>
      </dgm:prSet>
      <dgm:spPr/>
    </dgm:pt>
    <dgm:pt modelId="{D4EBBA05-77CF-42F1-BD5C-031A58EB8918}" type="pres">
      <dgm:prSet presAssocID="{E0663126-00AC-41AE-A0AF-D304F5EA73E3}" presName="childText" presStyleLbl="revTx" presStyleIdx="3" presStyleCnt="5">
        <dgm:presLayoutVars>
          <dgm:bulletEnabled val="1"/>
        </dgm:presLayoutVars>
      </dgm:prSet>
      <dgm:spPr/>
    </dgm:pt>
    <dgm:pt modelId="{E24016FE-4D8B-4E83-9C92-0A4A2B407D24}" type="pres">
      <dgm:prSet presAssocID="{6C68F83E-4204-4BEF-BD4B-610D99495A7E}" presName="parentText" presStyleLbl="node1" presStyleIdx="4" presStyleCnt="5">
        <dgm:presLayoutVars>
          <dgm:chMax val="0"/>
          <dgm:bulletEnabled val="1"/>
        </dgm:presLayoutVars>
      </dgm:prSet>
      <dgm:spPr/>
    </dgm:pt>
    <dgm:pt modelId="{D89260EE-CF56-49E7-B507-4CCBDDA334D0}" type="pres">
      <dgm:prSet presAssocID="{6C68F83E-4204-4BEF-BD4B-610D99495A7E}" presName="childText" presStyleLbl="revTx" presStyleIdx="4" presStyleCnt="5">
        <dgm:presLayoutVars>
          <dgm:bulletEnabled val="1"/>
        </dgm:presLayoutVars>
      </dgm:prSet>
      <dgm:spPr/>
    </dgm:pt>
  </dgm:ptLst>
  <dgm:cxnLst>
    <dgm:cxn modelId="{1D588B08-CD2E-4B76-A21A-0EEDC301C01A}" type="presOf" srcId="{00708769-B64C-4B50-9C07-9D060E396BE8}" destId="{54FBCBC4-9F7E-42D6-823D-45DB14361A74}" srcOrd="0" destOrd="0" presId="urn:microsoft.com/office/officeart/2005/8/layout/vList2"/>
    <dgm:cxn modelId="{088BE510-4074-43A0-8742-03E96F3D55F7}" srcId="{03915201-C942-4474-B9D9-6FF9ABCFCBE4}" destId="{00708769-B64C-4B50-9C07-9D060E396BE8}" srcOrd="0" destOrd="0" parTransId="{378C07F6-BBCE-45BE-B4E5-9E36CC207732}" sibTransId="{D3DA2F8A-D61F-4243-B4FF-36D5DB917304}"/>
    <dgm:cxn modelId="{B4D91312-9D60-470D-8089-7201D55F8696}" type="presOf" srcId="{B0CBD10D-314E-4854-81C5-1957B183EE32}" destId="{D4EBBA05-77CF-42F1-BD5C-031A58EB8918}" srcOrd="0" destOrd="1" presId="urn:microsoft.com/office/officeart/2005/8/layout/vList2"/>
    <dgm:cxn modelId="{9E49E814-9398-44E5-B74A-7B3BD7A5C18E}" srcId="{03915201-C942-4474-B9D9-6FF9ABCFCBE4}" destId="{3862D576-43BF-4F89-8971-CA6F3044BC2D}" srcOrd="1" destOrd="0" parTransId="{DE702FDD-6938-4AE6-BFA9-CD5FEA28FFBB}" sibTransId="{65A15137-F157-4C9E-B307-E471DD4EF806}"/>
    <dgm:cxn modelId="{76D46D2B-BDE2-45C4-8634-1BA7F17FAAA2}" srcId="{03915201-C942-4474-B9D9-6FF9ABCFCBE4}" destId="{E0663126-00AC-41AE-A0AF-D304F5EA73E3}" srcOrd="3" destOrd="0" parTransId="{BBCF58FE-F84D-463A-AB76-BB9109B61374}" sibTransId="{7E3436F2-48CB-4800-B75D-B77C62EB9434}"/>
    <dgm:cxn modelId="{F0B33B6F-A387-4A66-96B2-C5EDB746458F}" type="presOf" srcId="{E0663126-00AC-41AE-A0AF-D304F5EA73E3}" destId="{2BE6B31B-5537-4154-91C7-62CF30B8E0FE}" srcOrd="0" destOrd="0" presId="urn:microsoft.com/office/officeart/2005/8/layout/vList2"/>
    <dgm:cxn modelId="{961BB151-91C6-4278-9206-B08D4D70B283}" srcId="{03915201-C942-4474-B9D9-6FF9ABCFCBE4}" destId="{6C68F83E-4204-4BEF-BD4B-610D99495A7E}" srcOrd="4" destOrd="0" parTransId="{7816398D-3DD5-4A14-9737-402F277A8CA0}" sibTransId="{30253019-640F-4D6C-A4AD-3EF87C719380}"/>
    <dgm:cxn modelId="{046B0E59-E17A-4B5C-AEE5-1954B3D71814}" type="presOf" srcId="{6C68F83E-4204-4BEF-BD4B-610D99495A7E}" destId="{E24016FE-4D8B-4E83-9C92-0A4A2B407D24}" srcOrd="0" destOrd="0" presId="urn:microsoft.com/office/officeart/2005/8/layout/vList2"/>
    <dgm:cxn modelId="{8DFCA65A-CE2B-4095-B1E6-6EA3181A7C80}" type="presOf" srcId="{6FC629F8-59EB-4392-929E-20A8AF5B4B71}" destId="{12D6EE85-3D33-4166-8BE8-BAB707300553}" srcOrd="0" destOrd="0" presId="urn:microsoft.com/office/officeart/2005/8/layout/vList2"/>
    <dgm:cxn modelId="{E69AF67C-E19F-4201-BF27-81BE3878C096}" srcId="{E0663126-00AC-41AE-A0AF-D304F5EA73E3}" destId="{B0CBD10D-314E-4854-81C5-1957B183EE32}" srcOrd="1" destOrd="0" parTransId="{5F40B98D-C409-4FA8-9C9B-75C14DBD5A2E}" sibTransId="{40087ED4-D761-4756-B8C4-CD3711491ADC}"/>
    <dgm:cxn modelId="{CE447884-C9BF-4D53-BF0F-87CFCDB2FCB1}" type="presOf" srcId="{3862D576-43BF-4F89-8971-CA6F3044BC2D}" destId="{38EDD949-A859-4122-9506-14AF03C28AE5}" srcOrd="0" destOrd="0" presId="urn:microsoft.com/office/officeart/2005/8/layout/vList2"/>
    <dgm:cxn modelId="{37138F92-15FA-44EC-8EAB-14000E22DFC9}" type="presOf" srcId="{EC6E7AA1-BBAA-4311-91F6-3F432DC338AE}" destId="{4C43BD90-6D70-42BF-841C-DCF29F0360CF}" srcOrd="0" destOrd="0" presId="urn:microsoft.com/office/officeart/2005/8/layout/vList2"/>
    <dgm:cxn modelId="{72CCBF99-3285-4646-B4F4-80DFE13063F7}" type="presOf" srcId="{03915201-C942-4474-B9D9-6FF9ABCFCBE4}" destId="{B4961C9F-A4B1-4E5B-ADDB-C278455B85AB}" srcOrd="0" destOrd="0" presId="urn:microsoft.com/office/officeart/2005/8/layout/vList2"/>
    <dgm:cxn modelId="{0663FC9D-F09F-41FE-999F-1B59F2239A95}" type="presOf" srcId="{B2F11899-BBF5-4C53-8304-083537F48AB6}" destId="{D89260EE-CF56-49E7-B507-4CCBDDA334D0}" srcOrd="0" destOrd="0" presId="urn:microsoft.com/office/officeart/2005/8/layout/vList2"/>
    <dgm:cxn modelId="{D72305A7-BECE-4ADB-83AB-871433BA0BEF}" srcId="{3862D576-43BF-4F89-8971-CA6F3044BC2D}" destId="{649A4F22-C141-427D-89D2-8E025221DADA}" srcOrd="0" destOrd="0" parTransId="{27625784-FCE2-4D5A-A50E-DA582A0C390A}" sibTransId="{30E2305F-1253-4565-A659-BDF0B2E7D758}"/>
    <dgm:cxn modelId="{41C84AAA-3017-4AFA-9514-B6438B4875CB}" srcId="{6C68F83E-4204-4BEF-BD4B-610D99495A7E}" destId="{B2F11899-BBF5-4C53-8304-083537F48AB6}" srcOrd="0" destOrd="0" parTransId="{637BA44D-1631-41A6-A67F-6E16A69D68A0}" sibTransId="{E936F04C-81C6-47F3-8806-E2C750C19E92}"/>
    <dgm:cxn modelId="{D38DABAB-0242-49F7-8E1E-46B8916F9AA5}" srcId="{03915201-C942-4474-B9D9-6FF9ABCFCBE4}" destId="{D6A74D41-18C4-4EB3-81E6-636AE8F1F79C}" srcOrd="2" destOrd="0" parTransId="{0D23EB28-DDAA-44F8-9027-95FD1C1C5514}" sibTransId="{694E8CA9-30FB-4079-9DE9-9E7892B596BD}"/>
    <dgm:cxn modelId="{C7EC0FAE-6DCC-46F2-9DBA-8CF8F27626D3}" srcId="{E0663126-00AC-41AE-A0AF-D304F5EA73E3}" destId="{DCAFEBA4-F015-4444-B446-4D29082A47D1}" srcOrd="0" destOrd="0" parTransId="{C3F4751C-AA3E-436C-801C-A1DFBC426074}" sibTransId="{A327D35B-32DB-4228-A90A-0ED0092BC095}"/>
    <dgm:cxn modelId="{E54F34CD-B766-4A0B-99D7-DB7364FD1E8C}" type="presOf" srcId="{DCAFEBA4-F015-4444-B446-4D29082A47D1}" destId="{D4EBBA05-77CF-42F1-BD5C-031A58EB8918}" srcOrd="0" destOrd="0" presId="urn:microsoft.com/office/officeart/2005/8/layout/vList2"/>
    <dgm:cxn modelId="{C52CA4D0-D479-4C32-A8D4-BF715348A5EA}" srcId="{D6A74D41-18C4-4EB3-81E6-636AE8F1F79C}" destId="{6FC629F8-59EB-4392-929E-20A8AF5B4B71}" srcOrd="0" destOrd="0" parTransId="{BBCBE36E-6831-4B57-8A79-1507A8AC97B6}" sibTransId="{4E2D69D9-B669-4DB4-B434-B108EDBD1616}"/>
    <dgm:cxn modelId="{A6462BDA-BAB3-42D8-87B1-3D16A21C2C37}" type="presOf" srcId="{D6A74D41-18C4-4EB3-81E6-636AE8F1F79C}" destId="{47007C51-3B42-4B63-B640-9390156B2FE7}" srcOrd="0" destOrd="0" presId="urn:microsoft.com/office/officeart/2005/8/layout/vList2"/>
    <dgm:cxn modelId="{17A17BE1-1F48-4A42-B1C5-70F4FCD38E50}" type="presOf" srcId="{6B7FA05A-688B-4FF2-B386-0041F0D38270}" destId="{4C43BD90-6D70-42BF-841C-DCF29F0360CF}" srcOrd="0" destOrd="1" presId="urn:microsoft.com/office/officeart/2005/8/layout/vList2"/>
    <dgm:cxn modelId="{F30125E9-799B-4239-A1AE-882CD20D88D2}" type="presOf" srcId="{649A4F22-C141-427D-89D2-8E025221DADA}" destId="{46584723-D886-44BE-8396-A3977AA386F7}" srcOrd="0" destOrd="0" presId="urn:microsoft.com/office/officeart/2005/8/layout/vList2"/>
    <dgm:cxn modelId="{94A222F8-747E-4A5F-A820-B107AA341960}" srcId="{00708769-B64C-4B50-9C07-9D060E396BE8}" destId="{6B7FA05A-688B-4FF2-B386-0041F0D38270}" srcOrd="1" destOrd="0" parTransId="{E60DCA2A-2B46-4695-B568-284EE5C8FF70}" sibTransId="{BC66A3ED-9BC6-4E86-AD3F-DCA94DD6A543}"/>
    <dgm:cxn modelId="{73D1B2F8-3E51-4D42-B83D-B3500B17D2B9}" srcId="{00708769-B64C-4B50-9C07-9D060E396BE8}" destId="{EC6E7AA1-BBAA-4311-91F6-3F432DC338AE}" srcOrd="0" destOrd="0" parTransId="{5189D69C-6DB2-494C-BFB9-CC5FC1A498D3}" sibTransId="{708421AB-9998-41E1-A527-C37709081476}"/>
    <dgm:cxn modelId="{B9392D94-765B-40AE-BC83-EBD8A65608F5}" type="presParOf" srcId="{B4961C9F-A4B1-4E5B-ADDB-C278455B85AB}" destId="{54FBCBC4-9F7E-42D6-823D-45DB14361A74}" srcOrd="0" destOrd="0" presId="urn:microsoft.com/office/officeart/2005/8/layout/vList2"/>
    <dgm:cxn modelId="{7236451F-BBAA-4510-AD86-DBF35F48EE2D}" type="presParOf" srcId="{B4961C9F-A4B1-4E5B-ADDB-C278455B85AB}" destId="{4C43BD90-6D70-42BF-841C-DCF29F0360CF}" srcOrd="1" destOrd="0" presId="urn:microsoft.com/office/officeart/2005/8/layout/vList2"/>
    <dgm:cxn modelId="{88FF93D3-7FB9-4B3D-AA34-1C8D6F7008AE}" type="presParOf" srcId="{B4961C9F-A4B1-4E5B-ADDB-C278455B85AB}" destId="{38EDD949-A859-4122-9506-14AF03C28AE5}" srcOrd="2" destOrd="0" presId="urn:microsoft.com/office/officeart/2005/8/layout/vList2"/>
    <dgm:cxn modelId="{AC5318B7-A98E-4245-93EC-277CD10B045A}" type="presParOf" srcId="{B4961C9F-A4B1-4E5B-ADDB-C278455B85AB}" destId="{46584723-D886-44BE-8396-A3977AA386F7}" srcOrd="3" destOrd="0" presId="urn:microsoft.com/office/officeart/2005/8/layout/vList2"/>
    <dgm:cxn modelId="{9C291BE6-FC11-487D-B6EA-095916B35CF9}" type="presParOf" srcId="{B4961C9F-A4B1-4E5B-ADDB-C278455B85AB}" destId="{47007C51-3B42-4B63-B640-9390156B2FE7}" srcOrd="4" destOrd="0" presId="urn:microsoft.com/office/officeart/2005/8/layout/vList2"/>
    <dgm:cxn modelId="{3B131A78-71A9-40E1-AE91-84F9BE5B2CC0}" type="presParOf" srcId="{B4961C9F-A4B1-4E5B-ADDB-C278455B85AB}" destId="{12D6EE85-3D33-4166-8BE8-BAB707300553}" srcOrd="5" destOrd="0" presId="urn:microsoft.com/office/officeart/2005/8/layout/vList2"/>
    <dgm:cxn modelId="{04C2EA5B-0312-4249-AD94-AE5367E37D69}" type="presParOf" srcId="{B4961C9F-A4B1-4E5B-ADDB-C278455B85AB}" destId="{2BE6B31B-5537-4154-91C7-62CF30B8E0FE}" srcOrd="6" destOrd="0" presId="urn:microsoft.com/office/officeart/2005/8/layout/vList2"/>
    <dgm:cxn modelId="{132BF3E2-B506-4BFD-ADBC-1E56A0544F87}" type="presParOf" srcId="{B4961C9F-A4B1-4E5B-ADDB-C278455B85AB}" destId="{D4EBBA05-77CF-42F1-BD5C-031A58EB8918}" srcOrd="7" destOrd="0" presId="urn:microsoft.com/office/officeart/2005/8/layout/vList2"/>
    <dgm:cxn modelId="{EAD1E984-FE94-42E7-8FE5-E77477B91F83}" type="presParOf" srcId="{B4961C9F-A4B1-4E5B-ADDB-C278455B85AB}" destId="{E24016FE-4D8B-4E83-9C92-0A4A2B407D24}" srcOrd="8" destOrd="0" presId="urn:microsoft.com/office/officeart/2005/8/layout/vList2"/>
    <dgm:cxn modelId="{967F74FC-AC48-49B3-B73D-56934ABE706F}" type="presParOf" srcId="{B4961C9F-A4B1-4E5B-ADDB-C278455B85AB}" destId="{D89260EE-CF56-49E7-B507-4CCBDDA334D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A3EBC-1601-410D-B2AF-A89BABE04430}">
      <dsp:nvSpPr>
        <dsp:cNvPr id="0" name=""/>
        <dsp:cNvSpPr/>
      </dsp:nvSpPr>
      <dsp:spPr>
        <a:xfrm>
          <a:off x="0" y="9961"/>
          <a:ext cx="9144000" cy="3744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a:t>Azure: 10 to 12 Hours</a:t>
          </a:r>
          <a:endParaRPr lang="en-IN" sz="1600" kern="1200"/>
        </a:p>
      </dsp:txBody>
      <dsp:txXfrm>
        <a:off x="18277" y="28238"/>
        <a:ext cx="9107446" cy="337846"/>
      </dsp:txXfrm>
    </dsp:sp>
    <dsp:sp modelId="{9AE459FD-3076-4D11-92BD-8156793AB74E}">
      <dsp:nvSpPr>
        <dsp:cNvPr id="0" name=""/>
        <dsp:cNvSpPr/>
      </dsp:nvSpPr>
      <dsp:spPr>
        <a:xfrm>
          <a:off x="0" y="430441"/>
          <a:ext cx="9144000" cy="3744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a:t>Azure DevOps: 6 to 8 Hours</a:t>
          </a:r>
          <a:endParaRPr lang="en-IN" sz="1600" kern="1200"/>
        </a:p>
      </dsp:txBody>
      <dsp:txXfrm>
        <a:off x="18277" y="448718"/>
        <a:ext cx="9107446" cy="337846"/>
      </dsp:txXfrm>
    </dsp:sp>
    <dsp:sp modelId="{ED8F2B03-6E6E-48F8-925C-227C84CFFEDF}">
      <dsp:nvSpPr>
        <dsp:cNvPr id="0" name=""/>
        <dsp:cNvSpPr/>
      </dsp:nvSpPr>
      <dsp:spPr>
        <a:xfrm>
          <a:off x="0" y="850921"/>
          <a:ext cx="9144000" cy="3744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a:t>Data Factory: 4 to 6 Hours</a:t>
          </a:r>
          <a:endParaRPr lang="en-IN" sz="1600" kern="1200"/>
        </a:p>
      </dsp:txBody>
      <dsp:txXfrm>
        <a:off x="18277" y="869198"/>
        <a:ext cx="9107446" cy="337846"/>
      </dsp:txXfrm>
    </dsp:sp>
    <dsp:sp modelId="{58D2970F-5ABA-4EF2-B0AD-1F22BE365FDB}">
      <dsp:nvSpPr>
        <dsp:cNvPr id="0" name=""/>
        <dsp:cNvSpPr/>
      </dsp:nvSpPr>
      <dsp:spPr>
        <a:xfrm>
          <a:off x="0" y="1271401"/>
          <a:ext cx="9144000" cy="3744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a:t>Data Bricks: 6-8 Hours</a:t>
          </a:r>
          <a:endParaRPr lang="en-IN" sz="1600" kern="1200"/>
        </a:p>
      </dsp:txBody>
      <dsp:txXfrm>
        <a:off x="18277" y="1289678"/>
        <a:ext cx="9107446" cy="337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5F03F-7A55-4E48-A94F-871A33E5C0BD}">
      <dsp:nvSpPr>
        <dsp:cNvPr id="0" name=""/>
        <dsp:cNvSpPr/>
      </dsp:nvSpPr>
      <dsp:spPr>
        <a:xfrm>
          <a:off x="0" y="66689"/>
          <a:ext cx="11918731" cy="138030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Participants and the trainer should present the class as per the training schedule and be on time</a:t>
          </a:r>
          <a:endParaRPr lang="en-IN" sz="2600" kern="1200"/>
        </a:p>
      </dsp:txBody>
      <dsp:txXfrm>
        <a:off x="67381" y="134070"/>
        <a:ext cx="11783969" cy="1245545"/>
      </dsp:txXfrm>
    </dsp:sp>
    <dsp:sp modelId="{877CCE14-BEAC-47E4-B802-DDACD8F52F34}">
      <dsp:nvSpPr>
        <dsp:cNvPr id="0" name=""/>
        <dsp:cNvSpPr/>
      </dsp:nvSpPr>
      <dsp:spPr>
        <a:xfrm>
          <a:off x="0" y="1521877"/>
          <a:ext cx="11918731" cy="138030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a:t>Participants should focus on the labs considering the time allocated to each lab. </a:t>
          </a:r>
          <a:endParaRPr lang="en-IN" sz="2600" kern="1200"/>
        </a:p>
      </dsp:txBody>
      <dsp:txXfrm>
        <a:off x="67381" y="1589258"/>
        <a:ext cx="11783969" cy="1245545"/>
      </dsp:txXfrm>
    </dsp:sp>
    <dsp:sp modelId="{C9354745-A89A-4DD2-B33E-E385D3BB92B5}">
      <dsp:nvSpPr>
        <dsp:cNvPr id="0" name=""/>
        <dsp:cNvSpPr/>
      </dsp:nvSpPr>
      <dsp:spPr>
        <a:xfrm>
          <a:off x="0" y="2977064"/>
          <a:ext cx="11918731" cy="1380307"/>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a:t>Since participants takes their time and the speed of each may vary, they need to give some extra efforts during or after the training and trainer should be available for the same on request</a:t>
          </a:r>
          <a:endParaRPr lang="en-IN" sz="2600" kern="1200"/>
        </a:p>
      </dsp:txBody>
      <dsp:txXfrm>
        <a:off x="67381" y="3044445"/>
        <a:ext cx="11783969" cy="1245545"/>
      </dsp:txXfrm>
    </dsp:sp>
    <dsp:sp modelId="{C8EC1FA0-BB7C-4025-B017-8A436B56BC0C}">
      <dsp:nvSpPr>
        <dsp:cNvPr id="0" name=""/>
        <dsp:cNvSpPr/>
      </dsp:nvSpPr>
      <dsp:spPr>
        <a:xfrm>
          <a:off x="0" y="4432252"/>
          <a:ext cx="11918731" cy="138030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a:t>Trainer will also provide the hands-on material separately and participants can use that material to do the hands-on offline as well.</a:t>
          </a:r>
          <a:endParaRPr lang="en-IN" sz="2600" kern="1200"/>
        </a:p>
      </dsp:txBody>
      <dsp:txXfrm>
        <a:off x="67381" y="4499633"/>
        <a:ext cx="11783969" cy="12455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BCBC4-9F7E-42D6-823D-45DB14361A74}">
      <dsp:nvSpPr>
        <dsp:cNvPr id="0" name=""/>
        <dsp:cNvSpPr/>
      </dsp:nvSpPr>
      <dsp:spPr>
        <a:xfrm>
          <a:off x="0" y="4792"/>
          <a:ext cx="11918731" cy="631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GB" sz="2700" b="0" i="0" kern="1200"/>
            <a:t>On-demand self-service</a:t>
          </a:r>
          <a:endParaRPr lang="en-US" sz="2700" kern="1200"/>
        </a:p>
      </dsp:txBody>
      <dsp:txXfrm>
        <a:off x="30842" y="35634"/>
        <a:ext cx="11857047" cy="570116"/>
      </dsp:txXfrm>
    </dsp:sp>
    <dsp:sp modelId="{4C43BD90-6D70-42BF-841C-DCF29F0360CF}">
      <dsp:nvSpPr>
        <dsp:cNvPr id="0" name=""/>
        <dsp:cNvSpPr/>
      </dsp:nvSpPr>
      <dsp:spPr>
        <a:xfrm>
          <a:off x="0" y="636592"/>
          <a:ext cx="11918731" cy="684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42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GB" sz="2100" b="0" i="0" kern="1200" dirty="0"/>
            <a:t>Consumer can provision resourced as needed automatically</a:t>
          </a:r>
          <a:endParaRPr lang="en-US" sz="2100" kern="1200" dirty="0"/>
        </a:p>
        <a:p>
          <a:pPr marL="228600" lvl="1" indent="-228600" algn="l" defTabSz="933450" rtl="0">
            <a:lnSpc>
              <a:spcPct val="90000"/>
            </a:lnSpc>
            <a:spcBef>
              <a:spcPct val="0"/>
            </a:spcBef>
            <a:spcAft>
              <a:spcPct val="20000"/>
            </a:spcAft>
            <a:buChar char="•"/>
          </a:pPr>
          <a:r>
            <a:rPr lang="en-GB" sz="2100" b="0" i="0" kern="1200" dirty="0"/>
            <a:t>No human interaction</a:t>
          </a:r>
          <a:endParaRPr lang="en-US" sz="2100" kern="1200" dirty="0"/>
        </a:p>
      </dsp:txBody>
      <dsp:txXfrm>
        <a:off x="0" y="636592"/>
        <a:ext cx="11918731" cy="684652"/>
      </dsp:txXfrm>
    </dsp:sp>
    <dsp:sp modelId="{38EDD949-A859-4122-9506-14AF03C28AE5}">
      <dsp:nvSpPr>
        <dsp:cNvPr id="0" name=""/>
        <dsp:cNvSpPr/>
      </dsp:nvSpPr>
      <dsp:spPr>
        <a:xfrm>
          <a:off x="0" y="1321244"/>
          <a:ext cx="11918731" cy="631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GB" sz="2700" b="0" i="0" kern="1200"/>
            <a:t>Broad network access</a:t>
          </a:r>
          <a:endParaRPr lang="en-US" sz="2700" kern="1200"/>
        </a:p>
      </dsp:txBody>
      <dsp:txXfrm>
        <a:off x="30842" y="1352086"/>
        <a:ext cx="11857047" cy="570116"/>
      </dsp:txXfrm>
    </dsp:sp>
    <dsp:sp modelId="{46584723-D886-44BE-8396-A3977AA386F7}">
      <dsp:nvSpPr>
        <dsp:cNvPr id="0" name=""/>
        <dsp:cNvSpPr/>
      </dsp:nvSpPr>
      <dsp:spPr>
        <a:xfrm>
          <a:off x="0" y="1953045"/>
          <a:ext cx="11918731"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42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GB" sz="2100" b="0" i="0" kern="1200" dirty="0"/>
            <a:t>Are available over network</a:t>
          </a:r>
          <a:endParaRPr lang="en-US" sz="2100" kern="1200" dirty="0"/>
        </a:p>
      </dsp:txBody>
      <dsp:txXfrm>
        <a:off x="0" y="1953045"/>
        <a:ext cx="11918731" cy="447120"/>
      </dsp:txXfrm>
    </dsp:sp>
    <dsp:sp modelId="{47007C51-3B42-4B63-B640-9390156B2FE7}">
      <dsp:nvSpPr>
        <dsp:cNvPr id="0" name=""/>
        <dsp:cNvSpPr/>
      </dsp:nvSpPr>
      <dsp:spPr>
        <a:xfrm>
          <a:off x="0" y="2400165"/>
          <a:ext cx="11918731" cy="631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GB" sz="2700" b="0" i="0" kern="1200"/>
            <a:t>Resource pooling</a:t>
          </a:r>
          <a:endParaRPr lang="en-US" sz="2700" kern="1200"/>
        </a:p>
      </dsp:txBody>
      <dsp:txXfrm>
        <a:off x="30842" y="2431007"/>
        <a:ext cx="11857047" cy="570116"/>
      </dsp:txXfrm>
    </dsp:sp>
    <dsp:sp modelId="{12D6EE85-3D33-4166-8BE8-BAB707300553}">
      <dsp:nvSpPr>
        <dsp:cNvPr id="0" name=""/>
        <dsp:cNvSpPr/>
      </dsp:nvSpPr>
      <dsp:spPr>
        <a:xfrm>
          <a:off x="0" y="3031965"/>
          <a:ext cx="11918731"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42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GB" sz="2100" b="0" i="0" kern="1200" dirty="0"/>
            <a:t>The provider’s resources are pooled to serve multiple consumers</a:t>
          </a:r>
          <a:endParaRPr lang="en-US" sz="2100" kern="1200" dirty="0"/>
        </a:p>
      </dsp:txBody>
      <dsp:txXfrm>
        <a:off x="0" y="3031965"/>
        <a:ext cx="11918731" cy="447120"/>
      </dsp:txXfrm>
    </dsp:sp>
    <dsp:sp modelId="{2BE6B31B-5537-4154-91C7-62CF30B8E0FE}">
      <dsp:nvSpPr>
        <dsp:cNvPr id="0" name=""/>
        <dsp:cNvSpPr/>
      </dsp:nvSpPr>
      <dsp:spPr>
        <a:xfrm>
          <a:off x="0" y="3479085"/>
          <a:ext cx="11918731" cy="631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IN" sz="2700" b="0" i="0" kern="1200"/>
            <a:t>Measured Service</a:t>
          </a:r>
          <a:endParaRPr lang="en-US" sz="2700" kern="1200"/>
        </a:p>
      </dsp:txBody>
      <dsp:txXfrm>
        <a:off x="30842" y="3509927"/>
        <a:ext cx="11857047" cy="570116"/>
      </dsp:txXfrm>
    </dsp:sp>
    <dsp:sp modelId="{D4EBBA05-77CF-42F1-BD5C-031A58EB8918}">
      <dsp:nvSpPr>
        <dsp:cNvPr id="0" name=""/>
        <dsp:cNvSpPr/>
      </dsp:nvSpPr>
      <dsp:spPr>
        <a:xfrm>
          <a:off x="0" y="4110885"/>
          <a:ext cx="11918731" cy="684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42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GB" sz="2100" b="0" i="0" kern="1200" dirty="0"/>
            <a:t>Resource usage can be monitored and controlled providing transparency.</a:t>
          </a:r>
          <a:endParaRPr lang="en-US" sz="2100" kern="1200" dirty="0"/>
        </a:p>
        <a:p>
          <a:pPr marL="228600" lvl="1" indent="-228600" algn="l" defTabSz="933450" rtl="0">
            <a:lnSpc>
              <a:spcPct val="90000"/>
            </a:lnSpc>
            <a:spcBef>
              <a:spcPct val="0"/>
            </a:spcBef>
            <a:spcAft>
              <a:spcPct val="20000"/>
            </a:spcAft>
            <a:buChar char="•"/>
          </a:pPr>
          <a:r>
            <a:rPr lang="en-GB" sz="2100" b="0" i="0" kern="1200" dirty="0"/>
            <a:t>Used for billing</a:t>
          </a:r>
          <a:endParaRPr lang="en-US" sz="2100" kern="1200" dirty="0"/>
        </a:p>
      </dsp:txBody>
      <dsp:txXfrm>
        <a:off x="0" y="4110885"/>
        <a:ext cx="11918731" cy="684652"/>
      </dsp:txXfrm>
    </dsp:sp>
    <dsp:sp modelId="{E24016FE-4D8B-4E83-9C92-0A4A2B407D24}">
      <dsp:nvSpPr>
        <dsp:cNvPr id="0" name=""/>
        <dsp:cNvSpPr/>
      </dsp:nvSpPr>
      <dsp:spPr>
        <a:xfrm>
          <a:off x="0" y="4795537"/>
          <a:ext cx="11918731" cy="63180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IN" sz="2700" b="0" i="0" kern="1200"/>
            <a:t>Rapid elasticity</a:t>
          </a:r>
          <a:endParaRPr lang="en-US" sz="2700" kern="1200"/>
        </a:p>
      </dsp:txBody>
      <dsp:txXfrm>
        <a:off x="30842" y="4826379"/>
        <a:ext cx="11857047" cy="570116"/>
      </dsp:txXfrm>
    </dsp:sp>
    <dsp:sp modelId="{D89260EE-CF56-49E7-B507-4CCBDDA334D0}">
      <dsp:nvSpPr>
        <dsp:cNvPr id="0" name=""/>
        <dsp:cNvSpPr/>
      </dsp:nvSpPr>
      <dsp:spPr>
        <a:xfrm>
          <a:off x="0" y="5427337"/>
          <a:ext cx="11918731"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8420"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GB" sz="2100" b="0" i="0" kern="1200"/>
            <a:t>Scale rapidly outward and inward</a:t>
          </a:r>
          <a:endParaRPr lang="en-US" sz="2100" kern="1200"/>
        </a:p>
      </dsp:txBody>
      <dsp:txXfrm>
        <a:off x="0" y="5427337"/>
        <a:ext cx="11918731"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45" tIns="48309" rIns="96645" bIns="48309"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45" tIns="48309" rIns="96645" bIns="48309"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45" tIns="48309" rIns="96645" bIns="48309"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buSzPts val="1200"/>
            </a:pPr>
            <a:fld id="{00000000-1234-1234-1234-123412341234}" type="slidenum">
              <a:rPr lang="en-US" sz="1300" smtClean="0">
                <a:solidFill>
                  <a:schemeClr val="dk1"/>
                </a:solidFill>
                <a:latin typeface="Calibri"/>
                <a:ea typeface="Calibri"/>
                <a:cs typeface="Calibri"/>
                <a:sym typeface="Calibri"/>
              </a:rPr>
              <a:pPr algn="r">
                <a:buSzPts val="1200"/>
              </a:pPr>
              <a:t>‹#›</a:t>
            </a:fld>
            <a:endParaRPr lang="en-US"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05292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p>
            <a:pPr marL="0" indent="0"/>
            <a:r>
              <a:rPr lang="en-US"/>
              <a:t>https://courses.cs.washington.edu/courses/cse403/13au/lectures/git.ppt.pdf</a:t>
            </a:r>
            <a:endParaRPr/>
          </a:p>
          <a:p>
            <a:pPr marL="0" indent="0"/>
            <a:r>
              <a:rPr lang="en-US"/>
              <a:t>http://enos.itcollege.ee/~jpoial/allalaadimised/git/getting-started-with-git.pdf</a:t>
            </a:r>
            <a:endParaRPr/>
          </a:p>
          <a:p>
            <a:pPr marL="0" indent="0"/>
            <a:endParaRPr/>
          </a:p>
        </p:txBody>
      </p:sp>
      <p:sp>
        <p:nvSpPr>
          <p:cNvPr id="83" name="Google Shape;83;p1:notes"/>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buSzPts val="1400"/>
            </a:pPr>
            <a:fld id="{00000000-1234-1234-1234-123412341234}" type="slidenum">
              <a:rPr lang="en-US"/>
              <a:pPr algn="r">
                <a:buSzPts val="1400"/>
              </a:pPr>
              <a:t>3</a:t>
            </a:fld>
            <a:endParaRPr/>
          </a:p>
        </p:txBody>
      </p:sp>
    </p:spTree>
    <p:extLst>
      <p:ext uri="{BB962C8B-B14F-4D97-AF65-F5344CB8AC3E}">
        <p14:creationId xmlns:p14="http://schemas.microsoft.com/office/powerpoint/2010/main" val="3825690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6" name="Google Shape;166;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6" name="Google Shape;236;p1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6" name="Google Shape;246;p1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6" name="Google Shape;256;p1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6" name="Google Shape;266;p1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6: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6" name="Google Shape;286;p1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731520" y="4620577"/>
            <a:ext cx="5852160" cy="3780473"/>
          </a:xfrm>
          <a:prstGeom prst="rect">
            <a:avLst/>
          </a:prstGeom>
        </p:spPr>
        <p:txBody>
          <a:bodyPr spcFirstLastPara="1" wrap="square" lIns="96625" tIns="48300" rIns="96625" bIns="48300"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80026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more information, you can see:</a:t>
            </a:r>
          </a:p>
          <a:p>
            <a:r>
              <a:rPr lang="en-US" sz="900" b="0" kern="1200" dirty="0">
                <a:solidFill>
                  <a:schemeClr val="tx1"/>
                </a:solidFill>
                <a:effectLst/>
                <a:latin typeface="Segoe UI Light" pitchFamily="34" charset="0"/>
                <a:ea typeface="+mn-ea"/>
                <a:cs typeface="+mn-cs"/>
              </a:rPr>
              <a:t>Marketplace search for test management - [(https://marketplace.visualstudio.com/search?term=test%20management&amp;target=AzureDevOps&amp;category=All%20categories&amp;sortBy=Relevance)](https://marketplace.visualstudio.com/search?term=test%20management&amp;target=AzureDevOps&amp;category=All%20categories&amp;sortBy=Relevance)</a:t>
            </a:r>
          </a:p>
          <a:p>
            <a:br>
              <a:rPr lang="en-US" sz="900" b="0" kern="1200" dirty="0">
                <a:solidFill>
                  <a:schemeClr val="tx1"/>
                </a:solidFill>
                <a:effectLst/>
                <a:latin typeface="Segoe UI Light" pitchFamily="34" charset="0"/>
                <a:ea typeface="+mn-ea"/>
                <a:cs typeface="+mn-cs"/>
              </a:rPr>
            </a:b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61994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50777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8260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731520" y="4620577"/>
            <a:ext cx="5852160" cy="3780473"/>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8" name="Google Shape;148;p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577A4724-0778-44F8-ACBF-7ABB8F44761F}" type="datetime3">
              <a:rPr lang="en-US" smtClean="0"/>
              <a:t>11 January 2023</a:t>
            </a:fld>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41890" y="0"/>
            <a:ext cx="11918731" cy="58461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141889" y="584616"/>
            <a:ext cx="11918731" cy="587925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141889" y="6463866"/>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A2B43951-E989-4845-BBEB-E3DED7904D2D}" type="datetime3">
              <a:rPr lang="en-US" smtClean="0"/>
              <a:t>11 January 2023</a:t>
            </a:fld>
            <a:endParaRPr/>
          </a:p>
        </p:txBody>
      </p:sp>
      <p:sp>
        <p:nvSpPr>
          <p:cNvPr id="25" name="Google Shape;25;p3"/>
          <p:cNvSpPr txBox="1">
            <a:spLocks noGrp="1"/>
          </p:cNvSpPr>
          <p:nvPr>
            <p:ph type="ftr" idx="11"/>
          </p:nvPr>
        </p:nvSpPr>
        <p:spPr>
          <a:xfrm>
            <a:off x="2948150" y="6463866"/>
            <a:ext cx="8324192"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26" name="Google Shape;26;p3"/>
          <p:cNvSpPr txBox="1">
            <a:spLocks noGrp="1"/>
          </p:cNvSpPr>
          <p:nvPr>
            <p:ph type="sldNum" idx="12"/>
          </p:nvPr>
        </p:nvSpPr>
        <p:spPr>
          <a:xfrm>
            <a:off x="11335406" y="6463866"/>
            <a:ext cx="725213" cy="3679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A1734CE8-7061-4992-ABE6-DB6682B137F2}" type="datetime3">
              <a:rPr lang="en-US" smtClean="0"/>
              <a:t>11 January 2023</a:t>
            </a:fld>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CCCD41C5-3E5B-4BA1-864F-63336A715C11}" type="datetime3">
              <a:rPr lang="en-US" smtClean="0"/>
              <a:t>11 January 2023</a:t>
            </a:fld>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7D3151C-592F-4445-B31E-E2B67E22D979}" type="datetime3">
              <a:rPr lang="en-US" smtClean="0"/>
              <a:t>11 January 2023</a:t>
            </a:fld>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6D101796-81B2-453F-AC33-0D6A897E0A03}" type="datetime3">
              <a:rPr lang="en-US" smtClean="0"/>
              <a:t>11 January 2023</a:t>
            </a:fld>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11BAA75C-811E-4672-91D7-69D7E4DAC0AB}" type="datetime3">
              <a:rPr lang="en-US" smtClean="0"/>
              <a:t>11 January 2023</a:t>
            </a:fld>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73" name="Google Shape;7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7AB2F003-79C5-4C36-9493-9F9B43DF74AB}" type="datetime3">
              <a:rPr lang="en-US" smtClean="0"/>
              <a:t>11 January 2023</a:t>
            </a:fld>
            <a:endParaRPr/>
          </a:p>
        </p:txBody>
      </p:sp>
      <p:sp>
        <p:nvSpPr>
          <p:cNvPr id="78" name="Google Shape;7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1-Cloud Computing</a:t>
            </a:r>
            <a:endParaRPr/>
          </a:p>
        </p:txBody>
      </p:sp>
      <p:sp>
        <p:nvSpPr>
          <p:cNvPr id="79" name="Google Shape;7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7321397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1"/>
            <a:ext cx="10515600" cy="47968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479685"/>
            <a:ext cx="10515600" cy="586115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446290"/>
            <a:ext cx="825708"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fld id="{2766E13F-EF19-44D8-873D-59CE164581EA}" type="datetime3">
              <a:rPr lang="en-US" smtClean="0"/>
              <a:t>11 January 2023</a:t>
            </a:fld>
            <a:endParaRPr/>
          </a:p>
        </p:txBody>
      </p:sp>
      <p:sp>
        <p:nvSpPr>
          <p:cNvPr id="13" name="Google Shape;13;p1"/>
          <p:cNvSpPr txBox="1">
            <a:spLocks noGrp="1"/>
          </p:cNvSpPr>
          <p:nvPr>
            <p:ph type="ftr" idx="11"/>
          </p:nvPr>
        </p:nvSpPr>
        <p:spPr>
          <a:xfrm>
            <a:off x="1798819" y="6446290"/>
            <a:ext cx="8919147"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1-Cloud Computing</a:t>
            </a:r>
            <a:endParaRPr/>
          </a:p>
        </p:txBody>
      </p:sp>
      <p:sp>
        <p:nvSpPr>
          <p:cNvPr id="14" name="Google Shape;14;p1"/>
          <p:cNvSpPr txBox="1">
            <a:spLocks noGrp="1"/>
          </p:cNvSpPr>
          <p:nvPr>
            <p:ph type="sldNum" idx="12"/>
          </p:nvPr>
        </p:nvSpPr>
        <p:spPr>
          <a:xfrm>
            <a:off x="10882858" y="6446290"/>
            <a:ext cx="470941"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9" r:id="rId9"/>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wmf"/></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marketplace.visualstudio.com/items?itemName=solidify-labs.jira-devops-migration" TargetMode="External"/><Relationship Id="rId4" Type="http://schemas.openxmlformats.org/officeDocument/2006/relationships/hyperlink" Target="https://marketplace.visualstudio.com/items?itemName=ms-vsts.services-trello"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wmf"/><Relationship Id="rId7" Type="http://schemas.openxmlformats.org/officeDocument/2006/relationships/hyperlink" Target="https://marketplace.visualstudio.com/items?itemName=AjeetChouksey.soapui"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marketplace.visualstudio.com/items?itemName=richardfennellBM.BM-VSTS-PesterRunner-Task" TargetMode="External"/><Relationship Id="rId5" Type="http://schemas.openxmlformats.org/officeDocument/2006/relationships/hyperlink" Target="https://docs.microsoft.com/en-us/azure/devops/test/load-test/get-started-jmeter-test?view=vsts" TargetMode="External"/><Relationship Id="rId4" Type="http://schemas.openxmlformats.org/officeDocument/2006/relationships/image" Target="../media/image37.wmf"/></Relationships>
</file>

<file path=ppt/slides/_rels/slide64.xml.rels><?xml version="1.0" encoding="UTF-8" standalone="yes"?>
<Relationships xmlns="http://schemas.openxmlformats.org/package/2006/relationships"><Relationship Id="rId3" Type="http://schemas.openxmlformats.org/officeDocument/2006/relationships/image" Target="../media/image39.wmf"/><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wmf"/></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6.emf"/><Relationship Id="rId5" Type="http://schemas.openxmlformats.org/officeDocument/2006/relationships/image" Target="../media/image45.wmf"/><Relationship Id="rId4" Type="http://schemas.openxmlformats.org/officeDocument/2006/relationships/image" Target="../media/image44.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0B5BAA-C859-E476-D2D7-599B2282B020}"/>
              </a:ext>
            </a:extLst>
          </p:cNvPr>
          <p:cNvSpPr>
            <a:spLocks noGrp="1"/>
          </p:cNvSpPr>
          <p:nvPr>
            <p:ph type="ctrTitle"/>
          </p:nvPr>
        </p:nvSpPr>
        <p:spPr/>
        <p:txBody>
          <a:bodyPr/>
          <a:lstStyle/>
          <a:p>
            <a:pPr algn="l"/>
            <a:r>
              <a:rPr lang="en-GB" dirty="0"/>
              <a:t>Classroom Training - Days</a:t>
            </a:r>
            <a:endParaRPr lang="en-IN" dirty="0"/>
          </a:p>
        </p:txBody>
      </p:sp>
      <p:graphicFrame>
        <p:nvGraphicFramePr>
          <p:cNvPr id="2" name="Diagram 1">
            <a:extLst>
              <a:ext uri="{FF2B5EF4-FFF2-40B4-BE49-F238E27FC236}">
                <a16:creationId xmlns:a16="http://schemas.microsoft.com/office/drawing/2014/main" id="{20EE6DD6-BB54-6C1F-6875-C6DE88CE6290}"/>
              </a:ext>
            </a:extLst>
          </p:cNvPr>
          <p:cNvGraphicFramePr/>
          <p:nvPr>
            <p:extLst>
              <p:ext uri="{D42A27DB-BD31-4B8C-83A1-F6EECF244321}">
                <p14:modId xmlns:p14="http://schemas.microsoft.com/office/powerpoint/2010/main" val="1898588890"/>
              </p:ext>
            </p:extLst>
          </p:nvPr>
        </p:nvGraphicFramePr>
        <p:xfrm>
          <a:off x="1524000" y="3602038"/>
          <a:ext cx="9144000" cy="165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7103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GB" dirty="0"/>
              <a:t>Concept of Region &amp; Availability Zone </a:t>
            </a:r>
            <a:endParaRPr lang="en-IN" dirty="0"/>
          </a:p>
        </p:txBody>
      </p:sp>
      <p:pic>
        <p:nvPicPr>
          <p:cNvPr id="8" name="Picture 7">
            <a:extLst>
              <a:ext uri="{FF2B5EF4-FFF2-40B4-BE49-F238E27FC236}">
                <a16:creationId xmlns:a16="http://schemas.microsoft.com/office/drawing/2014/main" id="{E6419FA8-69BA-ACA0-1F68-C89207B9515A}"/>
              </a:ext>
            </a:extLst>
          </p:cNvPr>
          <p:cNvPicPr>
            <a:picLocks noChangeAspect="1"/>
          </p:cNvPicPr>
          <p:nvPr/>
        </p:nvPicPr>
        <p:blipFill>
          <a:blip r:embed="rId2"/>
          <a:stretch>
            <a:fillRect/>
          </a:stretch>
        </p:blipFill>
        <p:spPr>
          <a:xfrm>
            <a:off x="1219809" y="976619"/>
            <a:ext cx="9752381" cy="4904762"/>
          </a:xfrm>
          <a:prstGeom prst="rect">
            <a:avLst/>
          </a:prstGeom>
        </p:spPr>
      </p:pic>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5F03A3B0-89A3-4CE4-A594-44F9A00A75F5}"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0386039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184988"/>
          </a:xfrm>
        </p:spPr>
        <p:txBody>
          <a:bodyPr/>
          <a:lstStyle/>
          <a:p>
            <a:r>
              <a:rPr lang="en-GB" dirty="0"/>
              <a:t>Work with </a:t>
            </a:r>
            <a:r>
              <a:rPr lang="en-GB" dirty="0" err="1"/>
              <a:t>Dataframes</a:t>
            </a:r>
            <a:r>
              <a:rPr lang="en-GB" dirty="0"/>
              <a:t> Columns in Azure Databricks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334278"/>
            <a:ext cx="11918731" cy="5129588"/>
          </a:xfrm>
        </p:spPr>
        <p:txBody>
          <a:bodyPr/>
          <a:lstStyle/>
          <a:p>
            <a:r>
              <a:rPr lang="en-GB" dirty="0"/>
              <a:t>Introduction</a:t>
            </a:r>
          </a:p>
          <a:p>
            <a:r>
              <a:rPr lang="en-GB" dirty="0"/>
              <a:t>Describe the columns class</a:t>
            </a:r>
          </a:p>
          <a:p>
            <a:r>
              <a:rPr lang="en-GB" dirty="0"/>
              <a:t>Work with Columns expressions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0FC948E-F6AD-43F5-B6C2-D8EAAEAE3AD7}"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spTree>
    <p:extLst>
      <p:ext uri="{BB962C8B-B14F-4D97-AF65-F5344CB8AC3E}">
        <p14:creationId xmlns:p14="http://schemas.microsoft.com/office/powerpoint/2010/main" val="20984302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306286"/>
          </a:xfrm>
        </p:spPr>
        <p:txBody>
          <a:bodyPr/>
          <a:lstStyle/>
          <a:p>
            <a:r>
              <a:rPr lang="en-GB" dirty="0"/>
              <a:t>Work with </a:t>
            </a:r>
            <a:r>
              <a:rPr lang="en-GB" dirty="0" err="1"/>
              <a:t>DataFrames</a:t>
            </a:r>
            <a:r>
              <a:rPr lang="en-GB" dirty="0"/>
              <a:t> advanced methods in Azure Databricks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548882"/>
            <a:ext cx="11918731" cy="4914984"/>
          </a:xfrm>
        </p:spPr>
        <p:txBody>
          <a:bodyPr/>
          <a:lstStyle/>
          <a:p>
            <a:r>
              <a:rPr lang="en-GB" dirty="0"/>
              <a:t>Introduction</a:t>
            </a:r>
          </a:p>
          <a:p>
            <a:r>
              <a:rPr lang="en-GB" dirty="0"/>
              <a:t>Perform date and time manipulations</a:t>
            </a:r>
          </a:p>
          <a:p>
            <a:r>
              <a:rPr lang="en-GB" dirty="0"/>
              <a:t>Use aggregate functions</a:t>
            </a:r>
          </a:p>
          <a:p>
            <a:r>
              <a:rPr lang="en-GB" dirty="0"/>
              <a:t>Exercise: Deduplication of data</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260E59F-109C-400B-A984-33271963AADC}"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spTree>
    <p:extLst>
      <p:ext uri="{BB962C8B-B14F-4D97-AF65-F5344CB8AC3E}">
        <p14:creationId xmlns:p14="http://schemas.microsoft.com/office/powerpoint/2010/main" val="328645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324947"/>
          </a:xfrm>
        </p:spPr>
        <p:txBody>
          <a:bodyPr/>
          <a:lstStyle/>
          <a:p>
            <a:r>
              <a:rPr lang="en-GB" dirty="0"/>
              <a:t>Describe platform architecture, security and data protection in Azure Databricks </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530220"/>
            <a:ext cx="11918731" cy="4933646"/>
          </a:xfrm>
        </p:spPr>
        <p:txBody>
          <a:bodyPr/>
          <a:lstStyle/>
          <a:p>
            <a:r>
              <a:rPr lang="en-IN" dirty="0"/>
              <a:t>Describe Azure key vault and Databricks security scopes</a:t>
            </a:r>
          </a:p>
          <a:p>
            <a:r>
              <a:rPr lang="en-IN" dirty="0"/>
              <a:t>Secure access with Azure IAM and authentication</a:t>
            </a:r>
          </a:p>
          <a:p>
            <a:r>
              <a:rPr lang="en-IN" dirty="0"/>
              <a:t>Describe security</a:t>
            </a:r>
          </a:p>
          <a:p>
            <a:r>
              <a:rPr lang="en-IN" dirty="0"/>
              <a:t>Exercise: Access Azure storage with key vault backed secrets</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74D8BCE5-24A2-406C-A575-52084CFFEF8D}"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Tree>
    <p:extLst>
      <p:ext uri="{BB962C8B-B14F-4D97-AF65-F5344CB8AC3E}">
        <p14:creationId xmlns:p14="http://schemas.microsoft.com/office/powerpoint/2010/main" val="11945295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E78A-351B-8E5E-81CF-3543C7456A0F}"/>
              </a:ext>
            </a:extLst>
          </p:cNvPr>
          <p:cNvSpPr>
            <a:spLocks noGrp="1"/>
          </p:cNvSpPr>
          <p:nvPr>
            <p:ph type="title"/>
          </p:nvPr>
        </p:nvSpPr>
        <p:spPr>
          <a:xfrm>
            <a:off x="141890" y="0"/>
            <a:ext cx="11918731" cy="1138335"/>
          </a:xfrm>
        </p:spPr>
        <p:txBody>
          <a:bodyPr/>
          <a:lstStyle/>
          <a:p>
            <a:r>
              <a:rPr lang="en-IN" dirty="0"/>
              <a:t>Describe Azure key vault and Databricks security scopes</a:t>
            </a:r>
          </a:p>
        </p:txBody>
      </p:sp>
      <p:sp>
        <p:nvSpPr>
          <p:cNvPr id="3" name="Text Placeholder 2">
            <a:extLst>
              <a:ext uri="{FF2B5EF4-FFF2-40B4-BE49-F238E27FC236}">
                <a16:creationId xmlns:a16="http://schemas.microsoft.com/office/drawing/2014/main" id="{38F2BE14-9E49-1A0E-7F4A-B5410BAA01F2}"/>
              </a:ext>
            </a:extLst>
          </p:cNvPr>
          <p:cNvSpPr>
            <a:spLocks noGrp="1"/>
          </p:cNvSpPr>
          <p:nvPr>
            <p:ph type="body" idx="1"/>
          </p:nvPr>
        </p:nvSpPr>
        <p:spPr>
          <a:xfrm>
            <a:off x="141889" y="1324946"/>
            <a:ext cx="5381833" cy="5138919"/>
          </a:xfrm>
        </p:spPr>
        <p:txBody>
          <a:bodyPr/>
          <a:lstStyle/>
          <a:p>
            <a:r>
              <a:rPr lang="en-GB" dirty="0"/>
              <a:t>Azure Key Vault</a:t>
            </a:r>
          </a:p>
          <a:p>
            <a:pPr lvl="1"/>
            <a:r>
              <a:rPr lang="en-GB" dirty="0"/>
              <a:t>A cloud service for securely storing and accessing secrets</a:t>
            </a:r>
          </a:p>
          <a:p>
            <a:endParaRPr lang="en-GB" dirty="0"/>
          </a:p>
          <a:p>
            <a:endParaRPr lang="en-GB" dirty="0"/>
          </a:p>
          <a:p>
            <a:r>
              <a:rPr lang="en-GB" dirty="0"/>
              <a:t>Databricks security scopes</a:t>
            </a:r>
          </a:p>
          <a:p>
            <a:pPr lvl="1"/>
            <a:r>
              <a:rPr lang="en-GB" dirty="0"/>
              <a:t>Collection of secrets identified by a name</a:t>
            </a:r>
          </a:p>
          <a:p>
            <a:pPr lvl="1"/>
            <a:r>
              <a:rPr lang="en-GB" dirty="0"/>
              <a:t>Stored in an encrypted database owned and managed by Databricks</a:t>
            </a:r>
          </a:p>
          <a:p>
            <a:endParaRPr lang="en-GB" dirty="0"/>
          </a:p>
        </p:txBody>
      </p:sp>
      <p:sp>
        <p:nvSpPr>
          <p:cNvPr id="4" name="Date Placeholder 3">
            <a:extLst>
              <a:ext uri="{FF2B5EF4-FFF2-40B4-BE49-F238E27FC236}">
                <a16:creationId xmlns:a16="http://schemas.microsoft.com/office/drawing/2014/main" id="{057CA1C8-28BD-4F4B-F460-AC36474094B0}"/>
              </a:ext>
            </a:extLst>
          </p:cNvPr>
          <p:cNvSpPr>
            <a:spLocks noGrp="1"/>
          </p:cNvSpPr>
          <p:nvPr>
            <p:ph type="dt" idx="10"/>
          </p:nvPr>
        </p:nvSpPr>
        <p:spPr/>
        <p:txBody>
          <a:bodyPr/>
          <a:lstStyle/>
          <a:p>
            <a:fld id="{77882595-4116-45FE-80F6-40FCE8EB5CAB}" type="datetime3">
              <a:rPr lang="en-US" smtClean="0"/>
              <a:t>11 January 2023</a:t>
            </a:fld>
            <a:endParaRPr lang="en-US"/>
          </a:p>
        </p:txBody>
      </p:sp>
      <p:sp>
        <p:nvSpPr>
          <p:cNvPr id="6" name="Slide Number Placeholder 5">
            <a:extLst>
              <a:ext uri="{FF2B5EF4-FFF2-40B4-BE49-F238E27FC236}">
                <a16:creationId xmlns:a16="http://schemas.microsoft.com/office/drawing/2014/main" id="{859721DB-C936-187F-4F5F-CD1F26A775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103</a:t>
            </a:fld>
            <a:endParaRPr lang="en-US"/>
          </a:p>
        </p:txBody>
      </p:sp>
      <p:pic>
        <p:nvPicPr>
          <p:cNvPr id="6146" name="Picture 2" descr="Pricing Details - Key Vault | Microsoft Azure">
            <a:extLst>
              <a:ext uri="{FF2B5EF4-FFF2-40B4-BE49-F238E27FC236}">
                <a16:creationId xmlns:a16="http://schemas.microsoft.com/office/drawing/2014/main" id="{10271E09-1E86-AD10-D48C-DE1C14AA3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843" r="23262"/>
          <a:stretch/>
        </p:blipFill>
        <p:spPr bwMode="auto">
          <a:xfrm>
            <a:off x="9365146" y="737118"/>
            <a:ext cx="1666649" cy="16235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curely Managing Credentials in Databricks - The Databricks Blog">
            <a:extLst>
              <a:ext uri="{FF2B5EF4-FFF2-40B4-BE49-F238E27FC236}">
                <a16:creationId xmlns:a16="http://schemas.microsoft.com/office/drawing/2014/main" id="{5F1D5C16-DECC-FB9F-F91B-314127AC6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69" y="3200402"/>
            <a:ext cx="5176342" cy="319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4170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9269-4E9B-22F7-FCDA-12F87C43F019}"/>
              </a:ext>
            </a:extLst>
          </p:cNvPr>
          <p:cNvSpPr>
            <a:spLocks noGrp="1"/>
          </p:cNvSpPr>
          <p:nvPr>
            <p:ph type="title"/>
          </p:nvPr>
        </p:nvSpPr>
        <p:spPr/>
        <p:txBody>
          <a:bodyPr/>
          <a:lstStyle/>
          <a:p>
            <a:r>
              <a:rPr lang="en-IN" dirty="0"/>
              <a:t>Secure access with Azure IAM and authentication</a:t>
            </a:r>
          </a:p>
        </p:txBody>
      </p:sp>
      <p:sp>
        <p:nvSpPr>
          <p:cNvPr id="3" name="Text Placeholder 2">
            <a:extLst>
              <a:ext uri="{FF2B5EF4-FFF2-40B4-BE49-F238E27FC236}">
                <a16:creationId xmlns:a16="http://schemas.microsoft.com/office/drawing/2014/main" id="{590F6C20-8F39-2723-7130-559F52FF41AA}"/>
              </a:ext>
            </a:extLst>
          </p:cNvPr>
          <p:cNvSpPr>
            <a:spLocks noGrp="1"/>
          </p:cNvSpPr>
          <p:nvPr>
            <p:ph type="body" idx="1"/>
          </p:nvPr>
        </p:nvSpPr>
        <p:spPr/>
        <p:txBody>
          <a:bodyPr/>
          <a:lstStyle/>
          <a:p>
            <a:r>
              <a:rPr lang="en-GB" dirty="0"/>
              <a:t>Lab</a:t>
            </a:r>
          </a:p>
          <a:p>
            <a:endParaRPr lang="en-GB" dirty="0"/>
          </a:p>
          <a:p>
            <a:r>
              <a:rPr lang="en-GB" dirty="0"/>
              <a:t>Duration: 20-30 minutes</a:t>
            </a:r>
            <a:endParaRPr lang="en-IN" dirty="0"/>
          </a:p>
          <a:p>
            <a:endParaRPr lang="en-IN" dirty="0"/>
          </a:p>
        </p:txBody>
      </p:sp>
      <p:sp>
        <p:nvSpPr>
          <p:cNvPr id="4" name="Date Placeholder 3">
            <a:extLst>
              <a:ext uri="{FF2B5EF4-FFF2-40B4-BE49-F238E27FC236}">
                <a16:creationId xmlns:a16="http://schemas.microsoft.com/office/drawing/2014/main" id="{24B07B2D-F965-25CD-C747-BE588E5F08F0}"/>
              </a:ext>
            </a:extLst>
          </p:cNvPr>
          <p:cNvSpPr>
            <a:spLocks noGrp="1"/>
          </p:cNvSpPr>
          <p:nvPr>
            <p:ph type="dt" idx="10"/>
          </p:nvPr>
        </p:nvSpPr>
        <p:spPr/>
        <p:txBody>
          <a:bodyPr/>
          <a:lstStyle/>
          <a:p>
            <a:fld id="{90C03738-1C04-40EF-BEB4-6142CA455E94}" type="datetime3">
              <a:rPr lang="en-US" smtClean="0"/>
              <a:t>11 January 2023</a:t>
            </a:fld>
            <a:endParaRPr lang="en-US"/>
          </a:p>
        </p:txBody>
      </p:sp>
      <p:sp>
        <p:nvSpPr>
          <p:cNvPr id="6" name="Slide Number Placeholder 5">
            <a:extLst>
              <a:ext uri="{FF2B5EF4-FFF2-40B4-BE49-F238E27FC236}">
                <a16:creationId xmlns:a16="http://schemas.microsoft.com/office/drawing/2014/main" id="{341853E4-96DB-511D-EB4B-504D74A0FA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104</a:t>
            </a:fld>
            <a:endParaRPr lang="en-US"/>
          </a:p>
        </p:txBody>
      </p:sp>
    </p:spTree>
    <p:extLst>
      <p:ext uri="{BB962C8B-B14F-4D97-AF65-F5344CB8AC3E}">
        <p14:creationId xmlns:p14="http://schemas.microsoft.com/office/powerpoint/2010/main" val="3061511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9269-4E9B-22F7-FCDA-12F87C43F019}"/>
              </a:ext>
            </a:extLst>
          </p:cNvPr>
          <p:cNvSpPr>
            <a:spLocks noGrp="1"/>
          </p:cNvSpPr>
          <p:nvPr>
            <p:ph type="title"/>
          </p:nvPr>
        </p:nvSpPr>
        <p:spPr/>
        <p:txBody>
          <a:bodyPr/>
          <a:lstStyle/>
          <a:p>
            <a:r>
              <a:rPr lang="en-IN" dirty="0"/>
              <a:t>Describe security</a:t>
            </a:r>
          </a:p>
        </p:txBody>
      </p:sp>
      <p:sp>
        <p:nvSpPr>
          <p:cNvPr id="3" name="Text Placeholder 2">
            <a:extLst>
              <a:ext uri="{FF2B5EF4-FFF2-40B4-BE49-F238E27FC236}">
                <a16:creationId xmlns:a16="http://schemas.microsoft.com/office/drawing/2014/main" id="{590F6C20-8F39-2723-7130-559F52FF41AA}"/>
              </a:ext>
            </a:extLst>
          </p:cNvPr>
          <p:cNvSpPr>
            <a:spLocks noGrp="1"/>
          </p:cNvSpPr>
          <p:nvPr>
            <p:ph type="body" idx="1"/>
          </p:nvPr>
        </p:nvSpPr>
        <p:spPr/>
        <p:txBody>
          <a:bodyPr/>
          <a:lstStyle/>
          <a:p>
            <a:r>
              <a:rPr lang="en-GB" dirty="0"/>
              <a:t>Lab</a:t>
            </a:r>
          </a:p>
          <a:p>
            <a:endParaRPr lang="en-GB" dirty="0"/>
          </a:p>
          <a:p>
            <a:r>
              <a:rPr lang="en-GB" dirty="0"/>
              <a:t>Duration: 10-20 minutes</a:t>
            </a:r>
            <a:endParaRPr lang="en-IN" dirty="0"/>
          </a:p>
          <a:p>
            <a:endParaRPr lang="en-IN" dirty="0"/>
          </a:p>
        </p:txBody>
      </p:sp>
      <p:sp>
        <p:nvSpPr>
          <p:cNvPr id="4" name="Date Placeholder 3">
            <a:extLst>
              <a:ext uri="{FF2B5EF4-FFF2-40B4-BE49-F238E27FC236}">
                <a16:creationId xmlns:a16="http://schemas.microsoft.com/office/drawing/2014/main" id="{24B07B2D-F965-25CD-C747-BE588E5F08F0}"/>
              </a:ext>
            </a:extLst>
          </p:cNvPr>
          <p:cNvSpPr>
            <a:spLocks noGrp="1"/>
          </p:cNvSpPr>
          <p:nvPr>
            <p:ph type="dt" idx="10"/>
          </p:nvPr>
        </p:nvSpPr>
        <p:spPr/>
        <p:txBody>
          <a:bodyPr/>
          <a:lstStyle/>
          <a:p>
            <a:fld id="{DC039C9E-CC80-45E8-91AA-D402BBBBBC66}" type="datetime3">
              <a:rPr lang="en-US" smtClean="0"/>
              <a:t>11 January 2023</a:t>
            </a:fld>
            <a:endParaRPr lang="en-US"/>
          </a:p>
        </p:txBody>
      </p:sp>
      <p:sp>
        <p:nvSpPr>
          <p:cNvPr id="6" name="Slide Number Placeholder 5">
            <a:extLst>
              <a:ext uri="{FF2B5EF4-FFF2-40B4-BE49-F238E27FC236}">
                <a16:creationId xmlns:a16="http://schemas.microsoft.com/office/drawing/2014/main" id="{341853E4-96DB-511D-EB4B-504D74A0FA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105</a:t>
            </a:fld>
            <a:endParaRPr lang="en-US"/>
          </a:p>
        </p:txBody>
      </p:sp>
    </p:spTree>
    <p:extLst>
      <p:ext uri="{BB962C8B-B14F-4D97-AF65-F5344CB8AC3E}">
        <p14:creationId xmlns:p14="http://schemas.microsoft.com/office/powerpoint/2010/main" val="32946112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Describe Databricks Delta Lake architecture</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Introduction</a:t>
            </a:r>
          </a:p>
          <a:p>
            <a:r>
              <a:rPr lang="en-GB" dirty="0"/>
              <a:t>Describe bronze, silver, and gold architecture</a:t>
            </a:r>
          </a:p>
          <a:p>
            <a:r>
              <a:rPr lang="en-GB" dirty="0"/>
              <a:t>Perform batch and stream processing</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062DBFE7-255B-459A-A0A9-6A1577FE56D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106</a:t>
            </a:fld>
            <a:endParaRPr lang="en-US"/>
          </a:p>
        </p:txBody>
      </p:sp>
    </p:spTree>
    <p:extLst>
      <p:ext uri="{BB962C8B-B14F-4D97-AF65-F5344CB8AC3E}">
        <p14:creationId xmlns:p14="http://schemas.microsoft.com/office/powerpoint/2010/main" val="33997435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141D-C3C5-0C5D-A00E-BF68AA3B4D8E}"/>
              </a:ext>
            </a:extLst>
          </p:cNvPr>
          <p:cNvSpPr>
            <a:spLocks noGrp="1"/>
          </p:cNvSpPr>
          <p:nvPr>
            <p:ph type="title"/>
          </p:nvPr>
        </p:nvSpPr>
        <p:spPr/>
        <p:txBody>
          <a:bodyPr/>
          <a:lstStyle/>
          <a:p>
            <a:r>
              <a:rPr lang="en-GB" dirty="0"/>
              <a:t>Delta Lake</a:t>
            </a:r>
            <a:endParaRPr lang="en-IN" dirty="0"/>
          </a:p>
        </p:txBody>
      </p:sp>
      <p:sp>
        <p:nvSpPr>
          <p:cNvPr id="3" name="Text Placeholder 2">
            <a:extLst>
              <a:ext uri="{FF2B5EF4-FFF2-40B4-BE49-F238E27FC236}">
                <a16:creationId xmlns:a16="http://schemas.microsoft.com/office/drawing/2014/main" id="{5595CBCE-5F3B-705E-0AAB-CE169BC86691}"/>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82D8FD4B-7CF5-9979-ACF7-F78C87D8DA9D}"/>
              </a:ext>
            </a:extLst>
          </p:cNvPr>
          <p:cNvSpPr>
            <a:spLocks noGrp="1"/>
          </p:cNvSpPr>
          <p:nvPr>
            <p:ph type="dt" idx="10"/>
          </p:nvPr>
        </p:nvSpPr>
        <p:spPr/>
        <p:txBody>
          <a:bodyPr/>
          <a:lstStyle/>
          <a:p>
            <a:fld id="{119765D0-1FF8-423A-B2AC-D94554481D75}" type="datetime3">
              <a:rPr lang="en-US" smtClean="0"/>
              <a:t>11 January 2023</a:t>
            </a:fld>
            <a:endParaRPr lang="en-US"/>
          </a:p>
        </p:txBody>
      </p:sp>
      <p:sp>
        <p:nvSpPr>
          <p:cNvPr id="6" name="Slide Number Placeholder 5">
            <a:extLst>
              <a:ext uri="{FF2B5EF4-FFF2-40B4-BE49-F238E27FC236}">
                <a16:creationId xmlns:a16="http://schemas.microsoft.com/office/drawing/2014/main" id="{63F993C3-C296-77AD-54BF-7D5C1E787D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107</a:t>
            </a:fld>
            <a:endParaRPr lang="en-US"/>
          </a:p>
        </p:txBody>
      </p:sp>
      <p:pic>
        <p:nvPicPr>
          <p:cNvPr id="7170" name="Picture 2" descr="Delta Lake OSS Roadmap and Review - The Databricks Blog">
            <a:extLst>
              <a:ext uri="{FF2B5EF4-FFF2-40B4-BE49-F238E27FC236}">
                <a16:creationId xmlns:a16="http://schemas.microsoft.com/office/drawing/2014/main" id="{5CFE9D05-4B99-A326-98D0-366AD6655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82" y="923143"/>
            <a:ext cx="11227836" cy="501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3006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E141D-C3C5-0C5D-A00E-BF68AA3B4D8E}"/>
              </a:ext>
            </a:extLst>
          </p:cNvPr>
          <p:cNvSpPr>
            <a:spLocks noGrp="1"/>
          </p:cNvSpPr>
          <p:nvPr>
            <p:ph type="title"/>
          </p:nvPr>
        </p:nvSpPr>
        <p:spPr/>
        <p:txBody>
          <a:bodyPr/>
          <a:lstStyle/>
          <a:p>
            <a:r>
              <a:rPr lang="en-GB" dirty="0"/>
              <a:t>Perform batch and stream processing</a:t>
            </a:r>
            <a:endParaRPr lang="en-IN" dirty="0"/>
          </a:p>
        </p:txBody>
      </p:sp>
      <p:sp>
        <p:nvSpPr>
          <p:cNvPr id="3" name="Text Placeholder 2">
            <a:extLst>
              <a:ext uri="{FF2B5EF4-FFF2-40B4-BE49-F238E27FC236}">
                <a16:creationId xmlns:a16="http://schemas.microsoft.com/office/drawing/2014/main" id="{5595CBCE-5F3B-705E-0AAB-CE169BC86691}"/>
              </a:ext>
            </a:extLst>
          </p:cNvPr>
          <p:cNvSpPr>
            <a:spLocks noGrp="1"/>
          </p:cNvSpPr>
          <p:nvPr>
            <p:ph type="body" idx="1"/>
          </p:nvPr>
        </p:nvSpPr>
        <p:spPr/>
        <p:txBody>
          <a:bodyPr/>
          <a:lstStyle/>
          <a:p>
            <a:r>
              <a:rPr lang="en-GB" dirty="0"/>
              <a:t>Lab</a:t>
            </a:r>
          </a:p>
          <a:p>
            <a:endParaRPr lang="en-GB" dirty="0"/>
          </a:p>
          <a:p>
            <a:r>
              <a:rPr lang="en-GB" dirty="0"/>
              <a:t>Duration: 30-40 minutes</a:t>
            </a:r>
            <a:endParaRPr lang="en-IN" dirty="0"/>
          </a:p>
          <a:p>
            <a:endParaRPr lang="en-IN" dirty="0"/>
          </a:p>
        </p:txBody>
      </p:sp>
      <p:sp>
        <p:nvSpPr>
          <p:cNvPr id="4" name="Date Placeholder 3">
            <a:extLst>
              <a:ext uri="{FF2B5EF4-FFF2-40B4-BE49-F238E27FC236}">
                <a16:creationId xmlns:a16="http://schemas.microsoft.com/office/drawing/2014/main" id="{82D8FD4B-7CF5-9979-ACF7-F78C87D8DA9D}"/>
              </a:ext>
            </a:extLst>
          </p:cNvPr>
          <p:cNvSpPr>
            <a:spLocks noGrp="1"/>
          </p:cNvSpPr>
          <p:nvPr>
            <p:ph type="dt" idx="10"/>
          </p:nvPr>
        </p:nvSpPr>
        <p:spPr/>
        <p:txBody>
          <a:bodyPr/>
          <a:lstStyle/>
          <a:p>
            <a:fld id="{93383879-0185-4BB0-A2E3-9248CA80FC77}" type="datetime3">
              <a:rPr lang="en-US" smtClean="0"/>
              <a:t>11 January 2023</a:t>
            </a:fld>
            <a:endParaRPr lang="en-US"/>
          </a:p>
        </p:txBody>
      </p:sp>
      <p:sp>
        <p:nvSpPr>
          <p:cNvPr id="6" name="Slide Number Placeholder 5">
            <a:extLst>
              <a:ext uri="{FF2B5EF4-FFF2-40B4-BE49-F238E27FC236}">
                <a16:creationId xmlns:a16="http://schemas.microsoft.com/office/drawing/2014/main" id="{63F993C3-C296-77AD-54BF-7D5C1E787D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spTree>
    <p:extLst>
      <p:ext uri="{BB962C8B-B14F-4D97-AF65-F5344CB8AC3E}">
        <p14:creationId xmlns:p14="http://schemas.microsoft.com/office/powerpoint/2010/main" val="852187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259633"/>
          </a:xfrm>
        </p:spPr>
        <p:txBody>
          <a:bodyPr/>
          <a:lstStyle/>
          <a:p>
            <a:r>
              <a:rPr lang="en-GB" dirty="0"/>
              <a:t>Create production workloads on Azure Databricks with Azure Data Factory</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427584"/>
            <a:ext cx="11918731" cy="5036282"/>
          </a:xfrm>
        </p:spPr>
        <p:txBody>
          <a:bodyPr/>
          <a:lstStyle/>
          <a:p>
            <a:r>
              <a:rPr lang="en-GB" dirty="0"/>
              <a:t>Introduction</a:t>
            </a:r>
          </a:p>
          <a:p>
            <a:r>
              <a:rPr lang="en-GB" dirty="0"/>
              <a:t>Schedule Databricks jobs in a data factory pipeline</a:t>
            </a:r>
          </a:p>
          <a:p>
            <a:r>
              <a:rPr lang="en-GB" dirty="0"/>
              <a:t>Pass parameters into and out of Databricks jobs in data factory</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5D6D343E-2F7B-40F9-841C-BFF02593295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spTree>
    <p:extLst>
      <p:ext uri="{BB962C8B-B14F-4D97-AF65-F5344CB8AC3E}">
        <p14:creationId xmlns:p14="http://schemas.microsoft.com/office/powerpoint/2010/main" val="54632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GB" dirty="0"/>
              <a:t>Concept of Region &amp; Availability Zone </a:t>
            </a:r>
            <a:endParaRPr lang="en-IN" dirty="0"/>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069D9AB8-FDC4-44AA-BAC3-B6FF816A1123}"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2050" name="Picture 2" descr="What Are Azure Availability Zones? How to Avoid Datacenter-Level Failure">
            <a:extLst>
              <a:ext uri="{FF2B5EF4-FFF2-40B4-BE49-F238E27FC236}">
                <a16:creationId xmlns:a16="http://schemas.microsoft.com/office/drawing/2014/main" id="{6D83CEB3-0141-4B92-686D-EFA05FAE8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0030" y="1088960"/>
            <a:ext cx="5095875"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348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530C-7D14-341D-335A-B0B2E8243E3C}"/>
              </a:ext>
            </a:extLst>
          </p:cNvPr>
          <p:cNvSpPr>
            <a:spLocks noGrp="1"/>
          </p:cNvSpPr>
          <p:nvPr>
            <p:ph type="title"/>
          </p:nvPr>
        </p:nvSpPr>
        <p:spPr/>
        <p:txBody>
          <a:bodyPr/>
          <a:lstStyle/>
          <a:p>
            <a:r>
              <a:rPr lang="en-GB" dirty="0"/>
              <a:t>Introduction</a:t>
            </a:r>
            <a:endParaRPr lang="en-IN" dirty="0"/>
          </a:p>
        </p:txBody>
      </p:sp>
      <p:sp>
        <p:nvSpPr>
          <p:cNvPr id="3" name="Text Placeholder 2">
            <a:extLst>
              <a:ext uri="{FF2B5EF4-FFF2-40B4-BE49-F238E27FC236}">
                <a16:creationId xmlns:a16="http://schemas.microsoft.com/office/drawing/2014/main" id="{2EA2367F-AFE0-33D6-4E8C-9CC17B9296A9}"/>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274E057A-E8DE-6FEC-95D6-13AF6E322CBB}"/>
              </a:ext>
            </a:extLst>
          </p:cNvPr>
          <p:cNvSpPr>
            <a:spLocks noGrp="1"/>
          </p:cNvSpPr>
          <p:nvPr>
            <p:ph type="dt" idx="10"/>
          </p:nvPr>
        </p:nvSpPr>
        <p:spPr/>
        <p:txBody>
          <a:bodyPr/>
          <a:lstStyle/>
          <a:p>
            <a:fld id="{F4299B2C-68C7-47B8-8D3A-2B76D0F339C0}" type="datetime3">
              <a:rPr lang="en-US" smtClean="0"/>
              <a:t>11 January 2023</a:t>
            </a:fld>
            <a:endParaRPr lang="en-US"/>
          </a:p>
        </p:txBody>
      </p:sp>
      <p:sp>
        <p:nvSpPr>
          <p:cNvPr id="6" name="Slide Number Placeholder 5">
            <a:extLst>
              <a:ext uri="{FF2B5EF4-FFF2-40B4-BE49-F238E27FC236}">
                <a16:creationId xmlns:a16="http://schemas.microsoft.com/office/drawing/2014/main" id="{9B6A3267-35EE-C1A4-1A98-DB115270F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pic>
        <p:nvPicPr>
          <p:cNvPr id="8196" name="Picture 4" descr="send parameters between adf and databricks | Medium">
            <a:extLst>
              <a:ext uri="{FF2B5EF4-FFF2-40B4-BE49-F238E27FC236}">
                <a16:creationId xmlns:a16="http://schemas.microsoft.com/office/drawing/2014/main" id="{F3628900-9099-3EC0-1EC3-96C479088F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435" y="1194319"/>
            <a:ext cx="9463130" cy="446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4941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530C-7D14-341D-335A-B0B2E8243E3C}"/>
              </a:ext>
            </a:extLst>
          </p:cNvPr>
          <p:cNvSpPr>
            <a:spLocks noGrp="1"/>
          </p:cNvSpPr>
          <p:nvPr>
            <p:ph type="title"/>
          </p:nvPr>
        </p:nvSpPr>
        <p:spPr/>
        <p:txBody>
          <a:bodyPr/>
          <a:lstStyle/>
          <a:p>
            <a:r>
              <a:rPr lang="en-GB" dirty="0"/>
              <a:t>Schedule Databricks jobs in a data factory pipeline</a:t>
            </a:r>
            <a:endParaRPr lang="en-IN" dirty="0"/>
          </a:p>
        </p:txBody>
      </p:sp>
      <p:sp>
        <p:nvSpPr>
          <p:cNvPr id="3" name="Text Placeholder 2">
            <a:extLst>
              <a:ext uri="{FF2B5EF4-FFF2-40B4-BE49-F238E27FC236}">
                <a16:creationId xmlns:a16="http://schemas.microsoft.com/office/drawing/2014/main" id="{2EA2367F-AFE0-33D6-4E8C-9CC17B9296A9}"/>
              </a:ext>
            </a:extLst>
          </p:cNvPr>
          <p:cNvSpPr>
            <a:spLocks noGrp="1"/>
          </p:cNvSpPr>
          <p:nvPr>
            <p:ph type="body" idx="1"/>
          </p:nvPr>
        </p:nvSpPr>
        <p:spPr/>
        <p:txBody>
          <a:bodyPr/>
          <a:lstStyle/>
          <a:p>
            <a:r>
              <a:rPr lang="en-GB" dirty="0"/>
              <a:t>Duration: 10-20 minutes</a:t>
            </a:r>
            <a:endParaRPr lang="en-IN" dirty="0"/>
          </a:p>
        </p:txBody>
      </p:sp>
      <p:sp>
        <p:nvSpPr>
          <p:cNvPr id="4" name="Date Placeholder 3">
            <a:extLst>
              <a:ext uri="{FF2B5EF4-FFF2-40B4-BE49-F238E27FC236}">
                <a16:creationId xmlns:a16="http://schemas.microsoft.com/office/drawing/2014/main" id="{274E057A-E8DE-6FEC-95D6-13AF6E322CBB}"/>
              </a:ext>
            </a:extLst>
          </p:cNvPr>
          <p:cNvSpPr>
            <a:spLocks noGrp="1"/>
          </p:cNvSpPr>
          <p:nvPr>
            <p:ph type="dt" idx="10"/>
          </p:nvPr>
        </p:nvSpPr>
        <p:spPr/>
        <p:txBody>
          <a:bodyPr/>
          <a:lstStyle/>
          <a:p>
            <a:fld id="{C32FCDE8-3042-4C5D-B49B-235A28E0931F}" type="datetime3">
              <a:rPr lang="en-US" smtClean="0"/>
              <a:t>11 January 2023</a:t>
            </a:fld>
            <a:endParaRPr lang="en-US"/>
          </a:p>
        </p:txBody>
      </p:sp>
      <p:sp>
        <p:nvSpPr>
          <p:cNvPr id="6" name="Slide Number Placeholder 5">
            <a:extLst>
              <a:ext uri="{FF2B5EF4-FFF2-40B4-BE49-F238E27FC236}">
                <a16:creationId xmlns:a16="http://schemas.microsoft.com/office/drawing/2014/main" id="{9B6A3267-35EE-C1A4-1A98-DB115270F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spTree>
    <p:extLst>
      <p:ext uri="{BB962C8B-B14F-4D97-AF65-F5344CB8AC3E}">
        <p14:creationId xmlns:p14="http://schemas.microsoft.com/office/powerpoint/2010/main" val="4640707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530C-7D14-341D-335A-B0B2E8243E3C}"/>
              </a:ext>
            </a:extLst>
          </p:cNvPr>
          <p:cNvSpPr>
            <a:spLocks noGrp="1"/>
          </p:cNvSpPr>
          <p:nvPr>
            <p:ph type="title"/>
          </p:nvPr>
        </p:nvSpPr>
        <p:spPr>
          <a:xfrm>
            <a:off x="141890" y="0"/>
            <a:ext cx="11918731" cy="1175657"/>
          </a:xfrm>
        </p:spPr>
        <p:txBody>
          <a:bodyPr/>
          <a:lstStyle/>
          <a:p>
            <a:r>
              <a:rPr lang="en-GB" dirty="0"/>
              <a:t>Pass parameters into and out of Databricks jobs in data factory</a:t>
            </a:r>
            <a:endParaRPr lang="en-IN" dirty="0"/>
          </a:p>
        </p:txBody>
      </p:sp>
      <p:sp>
        <p:nvSpPr>
          <p:cNvPr id="3" name="Text Placeholder 2">
            <a:extLst>
              <a:ext uri="{FF2B5EF4-FFF2-40B4-BE49-F238E27FC236}">
                <a16:creationId xmlns:a16="http://schemas.microsoft.com/office/drawing/2014/main" id="{2EA2367F-AFE0-33D6-4E8C-9CC17B9296A9}"/>
              </a:ext>
            </a:extLst>
          </p:cNvPr>
          <p:cNvSpPr>
            <a:spLocks noGrp="1"/>
          </p:cNvSpPr>
          <p:nvPr>
            <p:ph type="body" idx="1"/>
          </p:nvPr>
        </p:nvSpPr>
        <p:spPr>
          <a:xfrm>
            <a:off x="141889" y="1306286"/>
            <a:ext cx="11918731" cy="5157580"/>
          </a:xfrm>
        </p:spPr>
        <p:txBody>
          <a:bodyPr/>
          <a:lstStyle/>
          <a:p>
            <a:r>
              <a:rPr lang="en-GB" dirty="0"/>
              <a:t>Duration: 10-20 minutes</a:t>
            </a:r>
            <a:endParaRPr lang="en-IN" dirty="0"/>
          </a:p>
          <a:p>
            <a:endParaRPr lang="en-IN" dirty="0"/>
          </a:p>
        </p:txBody>
      </p:sp>
      <p:sp>
        <p:nvSpPr>
          <p:cNvPr id="4" name="Date Placeholder 3">
            <a:extLst>
              <a:ext uri="{FF2B5EF4-FFF2-40B4-BE49-F238E27FC236}">
                <a16:creationId xmlns:a16="http://schemas.microsoft.com/office/drawing/2014/main" id="{274E057A-E8DE-6FEC-95D6-13AF6E322CBB}"/>
              </a:ext>
            </a:extLst>
          </p:cNvPr>
          <p:cNvSpPr>
            <a:spLocks noGrp="1"/>
          </p:cNvSpPr>
          <p:nvPr>
            <p:ph type="dt" idx="10"/>
          </p:nvPr>
        </p:nvSpPr>
        <p:spPr/>
        <p:txBody>
          <a:bodyPr/>
          <a:lstStyle/>
          <a:p>
            <a:fld id="{E92BCD91-ECC1-4129-925C-9E78CB51ABEB}" type="datetime3">
              <a:rPr lang="en-US" smtClean="0"/>
              <a:t>11 January 2023</a:t>
            </a:fld>
            <a:endParaRPr lang="en-US"/>
          </a:p>
        </p:txBody>
      </p:sp>
      <p:sp>
        <p:nvSpPr>
          <p:cNvPr id="6" name="Slide Number Placeholder 5">
            <a:extLst>
              <a:ext uri="{FF2B5EF4-FFF2-40B4-BE49-F238E27FC236}">
                <a16:creationId xmlns:a16="http://schemas.microsoft.com/office/drawing/2014/main" id="{9B6A3267-35EE-C1A4-1A98-DB115270F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spTree>
    <p:extLst>
      <p:ext uri="{BB962C8B-B14F-4D97-AF65-F5344CB8AC3E}">
        <p14:creationId xmlns:p14="http://schemas.microsoft.com/office/powerpoint/2010/main" val="18226381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57A6D8-50C7-83F9-2940-BF73E37B652D}"/>
              </a:ext>
            </a:extLst>
          </p:cNvPr>
          <p:cNvSpPr>
            <a:spLocks noGrp="1"/>
          </p:cNvSpPr>
          <p:nvPr>
            <p:ph type="ctrTitle"/>
          </p:nvPr>
        </p:nvSpPr>
        <p:spPr/>
        <p:txBody>
          <a:bodyPr/>
          <a:lstStyle/>
          <a:p>
            <a:r>
              <a:rPr lang="en-GB" dirty="0"/>
              <a:t>Kubernetes</a:t>
            </a:r>
            <a:endParaRPr lang="en-IN" dirty="0"/>
          </a:p>
        </p:txBody>
      </p:sp>
      <p:sp>
        <p:nvSpPr>
          <p:cNvPr id="8" name="Subtitle 7">
            <a:extLst>
              <a:ext uri="{FF2B5EF4-FFF2-40B4-BE49-F238E27FC236}">
                <a16:creationId xmlns:a16="http://schemas.microsoft.com/office/drawing/2014/main" id="{A28AB45F-B618-715C-F33D-CB8BC70B6B59}"/>
              </a:ext>
            </a:extLst>
          </p:cNvPr>
          <p:cNvSpPr>
            <a:spLocks noGrp="1"/>
          </p:cNvSpPr>
          <p:nvPr>
            <p:ph type="subTitle" idx="1"/>
          </p:nvPr>
        </p:nvSpPr>
        <p:spPr/>
        <p:txBody>
          <a:bodyPr/>
          <a:lstStyle/>
          <a:p>
            <a:r>
              <a:rPr lang="en-GB" dirty="0"/>
              <a:t>Duration: 2 Hours including demonstration</a:t>
            </a:r>
            <a:endParaRPr lang="en-IN" dirty="0"/>
          </a:p>
        </p:txBody>
      </p:sp>
    </p:spTree>
    <p:extLst>
      <p:ext uri="{BB962C8B-B14F-4D97-AF65-F5344CB8AC3E}">
        <p14:creationId xmlns:p14="http://schemas.microsoft.com/office/powerpoint/2010/main" val="5730572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Azure Kubernetes Services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IN" dirty="0"/>
              <a:t>Introduction of Kubernetes</a:t>
            </a:r>
          </a:p>
          <a:p>
            <a:r>
              <a:rPr lang="en-IN" dirty="0"/>
              <a:t>Deploy Azure Kubernetes Service in Subscription</a:t>
            </a:r>
          </a:p>
          <a:p>
            <a:r>
              <a:rPr lang="en-IN" dirty="0"/>
              <a:t>Configure Networking in AKS Deployment</a:t>
            </a:r>
          </a:p>
          <a:p>
            <a:r>
              <a:rPr lang="en-IN" dirty="0"/>
              <a:t>Integration of AKS with Azure Container Registry</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EA4325E1-0935-494B-AF48-F5AAD4569709}"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spTree>
    <p:extLst>
      <p:ext uri="{BB962C8B-B14F-4D97-AF65-F5344CB8AC3E}">
        <p14:creationId xmlns:p14="http://schemas.microsoft.com/office/powerpoint/2010/main" val="1869037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Introduction of Kubernetes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Opensource platform for managing containerized workloads and services</a:t>
            </a:r>
          </a:p>
          <a:p>
            <a:endParaRPr lang="en-GB"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FA59EBD9-13A2-45E5-B89C-169BB00AB799}"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pic>
        <p:nvPicPr>
          <p:cNvPr id="9" name="Picture 8">
            <a:extLst>
              <a:ext uri="{FF2B5EF4-FFF2-40B4-BE49-F238E27FC236}">
                <a16:creationId xmlns:a16="http://schemas.microsoft.com/office/drawing/2014/main" id="{D94D62EF-7438-A0F6-1CCE-3E726325871F}"/>
              </a:ext>
            </a:extLst>
          </p:cNvPr>
          <p:cNvPicPr>
            <a:picLocks noChangeAspect="1"/>
          </p:cNvPicPr>
          <p:nvPr/>
        </p:nvPicPr>
        <p:blipFill rotWithShape="1">
          <a:blip r:embed="rId2"/>
          <a:srcRect b="10727"/>
          <a:stretch/>
        </p:blipFill>
        <p:spPr>
          <a:xfrm>
            <a:off x="1784974" y="1805457"/>
            <a:ext cx="8049492" cy="3886217"/>
          </a:xfrm>
          <a:prstGeom prst="rect">
            <a:avLst/>
          </a:prstGeom>
        </p:spPr>
      </p:pic>
    </p:spTree>
    <p:extLst>
      <p:ext uri="{BB962C8B-B14F-4D97-AF65-F5344CB8AC3E}">
        <p14:creationId xmlns:p14="http://schemas.microsoft.com/office/powerpoint/2010/main" val="28057308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Deploy Azure Kubernetes Service in Subscription</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Demonstration</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6DD3C034-A840-4BF1-864E-01F7E42E58A3}"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spTree>
    <p:extLst>
      <p:ext uri="{BB962C8B-B14F-4D97-AF65-F5344CB8AC3E}">
        <p14:creationId xmlns:p14="http://schemas.microsoft.com/office/powerpoint/2010/main" val="21358832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Configure Networking in AKS Deployment</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Demonstration</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F4E797D-50B6-4D64-A593-F4AC8B10464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spTree>
    <p:extLst>
      <p:ext uri="{BB962C8B-B14F-4D97-AF65-F5344CB8AC3E}">
        <p14:creationId xmlns:p14="http://schemas.microsoft.com/office/powerpoint/2010/main" val="2973894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Integration of AKS with Azure Container Registry</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Demonstration</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D6FD0A22-461F-418F-B7AD-AE1EA73ECFE9}"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spTree>
    <p:extLst>
      <p:ext uri="{BB962C8B-B14F-4D97-AF65-F5344CB8AC3E}">
        <p14:creationId xmlns:p14="http://schemas.microsoft.com/office/powerpoint/2010/main" val="29834463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24000" y="1122363"/>
            <a:ext cx="9144000" cy="4336328"/>
          </a:xfrm>
        </p:spPr>
        <p:txBody>
          <a:bodyPr/>
          <a:lstStyle/>
          <a:p>
            <a:pPr>
              <a:lnSpc>
                <a:spcPct val="200000"/>
              </a:lnSpc>
            </a:pPr>
            <a:r>
              <a:rPr lang="en-US" sz="16600" dirty="0">
                <a:latin typeface="Bernard MT Condensed" panose="02050806060905020404" pitchFamily="18" charset="0"/>
              </a:rPr>
              <a:t>Thanks</a:t>
            </a:r>
          </a:p>
        </p:txBody>
      </p:sp>
    </p:spTree>
    <p:extLst>
      <p:ext uri="{BB962C8B-B14F-4D97-AF65-F5344CB8AC3E}">
        <p14:creationId xmlns:p14="http://schemas.microsoft.com/office/powerpoint/2010/main" val="138774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IN" dirty="0"/>
              <a:t>Azure Services</a:t>
            </a:r>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a:xfrm>
            <a:off x="979283" y="997684"/>
            <a:ext cx="10243944" cy="5053114"/>
          </a:xfrm>
        </p:spPr>
        <p:txBody>
          <a:bodyPr/>
          <a:lstStyle/>
          <a:p>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BB7DC2AF-D488-473C-AFE2-59C9390B075E}"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3074" name="Picture 2" descr="Cloud | Learn more about the variety of Microsoft Azure services offered |  ITPro Today: IT News, How-Tos, Trends, Case Studies, Career Tips, More">
            <a:extLst>
              <a:ext uri="{FF2B5EF4-FFF2-40B4-BE49-F238E27FC236}">
                <a16:creationId xmlns:a16="http://schemas.microsoft.com/office/drawing/2014/main" id="{8E570F89-A1BC-E23A-EA5F-F77961F84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94" y="813262"/>
            <a:ext cx="10478812" cy="544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21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IN" dirty="0"/>
              <a:t>Concept of Resource Group</a:t>
            </a:r>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FFC9EC8C-612D-435B-8D5A-811D9A2A8B86}"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4098" name="Picture 2" descr="Azure Management Groups Vs Resource Groups – vegibit">
            <a:extLst>
              <a:ext uri="{FF2B5EF4-FFF2-40B4-BE49-F238E27FC236}">
                <a16:creationId xmlns:a16="http://schemas.microsoft.com/office/drawing/2014/main" id="{BD287254-7D05-3F09-5655-683B810C8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957263"/>
            <a:ext cx="714375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462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IN" dirty="0"/>
              <a:t>Concept of Resource Group</a:t>
            </a:r>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94682611-75BF-4F23-8D3C-8850252EF055}"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122" name="Picture 2" descr="Azure Tenant, Management Groups, Subscriptions, Resource Groups and  Resources Hierarchy - Tutorial Funda">
            <a:extLst>
              <a:ext uri="{FF2B5EF4-FFF2-40B4-BE49-F238E27FC236}">
                <a16:creationId xmlns:a16="http://schemas.microsoft.com/office/drawing/2014/main" id="{B1C593A2-9960-59CA-DDA0-45858F81C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37" y="699796"/>
            <a:ext cx="11693326" cy="54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838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GB" dirty="0"/>
              <a:t>Introduction of Azure Virtual Machine</a:t>
            </a:r>
            <a:endParaRPr lang="en-IN" dirty="0"/>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3EC024F8-149E-4729-9BFB-C09B3DFC23A3}"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6146" name="Picture 2" descr="Create a nested virtual machine in a Microsoft Azure Linux VM | Open-Source  Routing and Network Simulation">
            <a:extLst>
              <a:ext uri="{FF2B5EF4-FFF2-40B4-BE49-F238E27FC236}">
                <a16:creationId xmlns:a16="http://schemas.microsoft.com/office/drawing/2014/main" id="{0B90D7FA-01A0-7FE0-D22E-3EE0C6F37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66750"/>
            <a:ext cx="97536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36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ctrTitle"/>
          </p:nvPr>
        </p:nvSpPr>
        <p:spPr/>
        <p:txBody>
          <a:bodyPr/>
          <a:lstStyle/>
          <a:p>
            <a:r>
              <a:rPr lang="en-GB" dirty="0"/>
              <a:t>Lab: Planning and implementing VM</a:t>
            </a:r>
            <a:endParaRPr lang="en-IN" dirty="0"/>
          </a:p>
        </p:txBody>
      </p:sp>
      <p:sp>
        <p:nvSpPr>
          <p:cNvPr id="7" name="Subtitle 6">
            <a:extLst>
              <a:ext uri="{FF2B5EF4-FFF2-40B4-BE49-F238E27FC236}">
                <a16:creationId xmlns:a16="http://schemas.microsoft.com/office/drawing/2014/main" id="{63B972E3-EF47-90D7-2AC8-BF7B2267D6B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2743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GB" dirty="0"/>
              <a:t>Lab: Creating virtual Machine using Portal</a:t>
            </a:r>
            <a:endParaRPr lang="en-IN" dirty="0"/>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r>
              <a:rPr lang="en-GB" dirty="0"/>
              <a:t>Duration: 10 minutes</a:t>
            </a:r>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BE167A44-76FA-4647-ABF9-E203EEDED438}"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774914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GB" dirty="0"/>
              <a:t>Lab: Creating virtual Machine using CLI</a:t>
            </a:r>
            <a:endParaRPr lang="en-IN" dirty="0"/>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r>
              <a:rPr lang="en-GB" dirty="0"/>
              <a:t>Duration: 10 minutes</a:t>
            </a:r>
            <a:endParaRPr lang="en-IN" dirty="0"/>
          </a:p>
          <a:p>
            <a:endParaRPr lang="en-GB" dirty="0"/>
          </a:p>
          <a:p>
            <a:r>
              <a:rPr lang="en-GB" dirty="0"/>
              <a:t>Commands</a:t>
            </a:r>
          </a:p>
          <a:p>
            <a:pPr lvl="2"/>
            <a:r>
              <a:rPr lang="en-GB" dirty="0" err="1"/>
              <a:t>az</a:t>
            </a:r>
            <a:r>
              <a:rPr lang="en-GB" dirty="0"/>
              <a:t> group create --name </a:t>
            </a:r>
            <a:r>
              <a:rPr lang="en-GB" dirty="0" err="1"/>
              <a:t>rgAtinGupta</a:t>
            </a:r>
            <a:r>
              <a:rPr lang="en-GB" dirty="0"/>
              <a:t> --location </a:t>
            </a:r>
            <a:r>
              <a:rPr lang="en-GB" dirty="0" err="1"/>
              <a:t>eastus</a:t>
            </a:r>
            <a:endParaRPr lang="en-GB" dirty="0"/>
          </a:p>
          <a:p>
            <a:pPr lvl="2"/>
            <a:r>
              <a:rPr lang="en-IN" dirty="0" err="1"/>
              <a:t>az</a:t>
            </a:r>
            <a:r>
              <a:rPr lang="en-IN" dirty="0"/>
              <a:t> </a:t>
            </a:r>
            <a:r>
              <a:rPr lang="en-IN" dirty="0" err="1"/>
              <a:t>vm</a:t>
            </a:r>
            <a:r>
              <a:rPr lang="en-IN" dirty="0"/>
              <a:t> create --resource-group </a:t>
            </a:r>
            <a:r>
              <a:rPr lang="en-GB" dirty="0" err="1"/>
              <a:t>rgAtinGupta</a:t>
            </a:r>
            <a:r>
              <a:rPr lang="en-GB" dirty="0"/>
              <a:t> </a:t>
            </a:r>
            <a:r>
              <a:rPr lang="en-IN" dirty="0"/>
              <a:t>--name </a:t>
            </a:r>
            <a:r>
              <a:rPr lang="en-IN" dirty="0" err="1"/>
              <a:t>vmAtinGuptaCLI</a:t>
            </a:r>
            <a:r>
              <a:rPr lang="en-IN" dirty="0"/>
              <a:t> --image win2016datacenter  --public-</a:t>
            </a:r>
            <a:r>
              <a:rPr lang="en-IN" dirty="0" err="1"/>
              <a:t>ip</a:t>
            </a:r>
            <a:r>
              <a:rPr lang="en-IN" dirty="0"/>
              <a:t>-</a:t>
            </a:r>
            <a:r>
              <a:rPr lang="en-IN" dirty="0" err="1"/>
              <a:t>sku</a:t>
            </a:r>
            <a:r>
              <a:rPr lang="en-IN" dirty="0"/>
              <a:t> Basic --admin-username </a:t>
            </a:r>
            <a:r>
              <a:rPr lang="en-IN" dirty="0" err="1"/>
              <a:t>azureuser</a:t>
            </a:r>
            <a:endParaRPr lang="en-GB"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9C313AA8-E11D-44CA-8BFA-52D4FE98820D}"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916812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71824A-2FD5-FDE8-B339-6F7EF8EE9D77}"/>
              </a:ext>
            </a:extLst>
          </p:cNvPr>
          <p:cNvSpPr>
            <a:spLocks noGrp="1"/>
          </p:cNvSpPr>
          <p:nvPr>
            <p:ph type="ctrTitle"/>
          </p:nvPr>
        </p:nvSpPr>
        <p:spPr/>
        <p:txBody>
          <a:bodyPr/>
          <a:lstStyle/>
          <a:p>
            <a:r>
              <a:rPr lang="en-IN" dirty="0"/>
              <a:t>Azure Storage Account </a:t>
            </a:r>
          </a:p>
        </p:txBody>
      </p:sp>
      <p:sp>
        <p:nvSpPr>
          <p:cNvPr id="8" name="Subtitle 7">
            <a:extLst>
              <a:ext uri="{FF2B5EF4-FFF2-40B4-BE49-F238E27FC236}">
                <a16:creationId xmlns:a16="http://schemas.microsoft.com/office/drawing/2014/main" id="{F5A3B79E-848E-3241-61F1-E5389D99D84A}"/>
              </a:ext>
            </a:extLst>
          </p:cNvPr>
          <p:cNvSpPr>
            <a:spLocks noGrp="1"/>
          </p:cNvSpPr>
          <p:nvPr>
            <p:ph type="subTitle" idx="1"/>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Duration: 40-60 Minute with Labs</a:t>
            </a:r>
            <a:endParaRPr lang="en-IN" dirty="0"/>
          </a:p>
        </p:txBody>
      </p:sp>
    </p:spTree>
    <p:extLst>
      <p:ext uri="{BB962C8B-B14F-4D97-AF65-F5344CB8AC3E}">
        <p14:creationId xmlns:p14="http://schemas.microsoft.com/office/powerpoint/2010/main" val="2689979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F773-5D25-B362-BC5B-D52BBDCB471D}"/>
              </a:ext>
            </a:extLst>
          </p:cNvPr>
          <p:cNvSpPr>
            <a:spLocks noGrp="1"/>
          </p:cNvSpPr>
          <p:nvPr>
            <p:ph type="title"/>
          </p:nvPr>
        </p:nvSpPr>
        <p:spPr/>
        <p:txBody>
          <a:bodyPr/>
          <a:lstStyle/>
          <a:p>
            <a:r>
              <a:rPr lang="en-GB" dirty="0"/>
              <a:t>Expectations for successful training</a:t>
            </a:r>
            <a:endParaRPr lang="en-IN" dirty="0"/>
          </a:p>
        </p:txBody>
      </p:sp>
      <p:graphicFrame>
        <p:nvGraphicFramePr>
          <p:cNvPr id="6" name="Diagram 5">
            <a:extLst>
              <a:ext uri="{FF2B5EF4-FFF2-40B4-BE49-F238E27FC236}">
                <a16:creationId xmlns:a16="http://schemas.microsoft.com/office/drawing/2014/main" id="{84733339-49C3-E11C-A109-710EFFB84F5F}"/>
              </a:ext>
            </a:extLst>
          </p:cNvPr>
          <p:cNvGraphicFramePr/>
          <p:nvPr>
            <p:extLst>
              <p:ext uri="{D42A27DB-BD31-4B8C-83A1-F6EECF244321}">
                <p14:modId xmlns:p14="http://schemas.microsoft.com/office/powerpoint/2010/main" val="3510806422"/>
              </p:ext>
            </p:extLst>
          </p:nvPr>
        </p:nvGraphicFramePr>
        <p:xfrm>
          <a:off x="141889" y="584616"/>
          <a:ext cx="11918731" cy="5879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1EE3BF03-90AA-5713-6E18-9E7848B3B6AD}"/>
              </a:ext>
            </a:extLst>
          </p:cNvPr>
          <p:cNvSpPr>
            <a:spLocks noGrp="1"/>
          </p:cNvSpPr>
          <p:nvPr>
            <p:ph type="dt" idx="10"/>
          </p:nvPr>
        </p:nvSpPr>
        <p:spPr/>
        <p:txBody>
          <a:bodyPr/>
          <a:lstStyle/>
          <a:p>
            <a:fld id="{A2B43951-E989-4845-BBEB-E3DED7904D2D}" type="datetime3">
              <a:rPr lang="en-US" smtClean="0"/>
              <a:t>11 January 2023</a:t>
            </a:fld>
            <a:endParaRPr lang="en-US"/>
          </a:p>
        </p:txBody>
      </p:sp>
      <p:sp>
        <p:nvSpPr>
          <p:cNvPr id="5" name="Slide Number Placeholder 4">
            <a:extLst>
              <a:ext uri="{FF2B5EF4-FFF2-40B4-BE49-F238E27FC236}">
                <a16:creationId xmlns:a16="http://schemas.microsoft.com/office/drawing/2014/main" id="{04C07BD6-EE00-F103-4A78-597BBD21BF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131014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Introduction to Storage Account</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Provides a unique namespace in Azure for data</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923F872-3731-488C-B88E-4E8252D847B1}"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7172" name="Picture 4" descr="Introduction to Azure Storage Account - ParTech">
            <a:extLst>
              <a:ext uri="{FF2B5EF4-FFF2-40B4-BE49-F238E27FC236}">
                <a16:creationId xmlns:a16="http://schemas.microsoft.com/office/drawing/2014/main" id="{55B3573E-8AC8-1A0B-FDBE-3AAA659CB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029" y="1575525"/>
            <a:ext cx="7495592" cy="439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122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Core Storage Services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7F33BDAE-BDBA-4984-905D-4F83167EBE71}"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7" name="Picture 2" descr="Azure Storage. - ppt download">
            <a:extLst>
              <a:ext uri="{FF2B5EF4-FFF2-40B4-BE49-F238E27FC236}">
                <a16:creationId xmlns:a16="http://schemas.microsoft.com/office/drawing/2014/main" id="{A684F580-C55D-7E5F-B5E2-547E01ADA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673" y="1403674"/>
            <a:ext cx="8428654" cy="474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040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Types of Storage Accounts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749E3BE-CFA3-4D32-B850-170B50680978}"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218" name="Picture 2" descr="Azure Storage Accounts | Steps to Create Account">
            <a:extLst>
              <a:ext uri="{FF2B5EF4-FFF2-40B4-BE49-F238E27FC236}">
                <a16:creationId xmlns:a16="http://schemas.microsoft.com/office/drawing/2014/main" id="{F57F8B52-7E0A-B3D6-C972-8712E2635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98" y="699650"/>
            <a:ext cx="11339804" cy="5606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30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Securing the Data</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0988BDB-7807-4214-8125-A1C2B72F596D}"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10242" name="Picture 2" descr="Improve security and performance with Virtual Network Service Endpoints and  Firewalls for Azure Storage - Azure Government">
            <a:extLst>
              <a:ext uri="{FF2B5EF4-FFF2-40B4-BE49-F238E27FC236}">
                <a16:creationId xmlns:a16="http://schemas.microsoft.com/office/drawing/2014/main" id="{F601DBB9-42EE-CC01-FA09-685BCB7F6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824" y="709079"/>
            <a:ext cx="7178352" cy="543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50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GB" dirty="0"/>
              <a:t>Lab : Planning and implementing storage</a:t>
            </a:r>
            <a:endParaRPr lang="en-IN" dirty="0"/>
          </a:p>
        </p:txBody>
      </p:sp>
      <p:sp>
        <p:nvSpPr>
          <p:cNvPr id="7" name="Subtitle 6">
            <a:extLst>
              <a:ext uri="{FF2B5EF4-FFF2-40B4-BE49-F238E27FC236}">
                <a16:creationId xmlns:a16="http://schemas.microsoft.com/office/drawing/2014/main" id="{FD7CAE20-C416-2A20-F215-422952411B2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21213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Creating and manage Storage Accounts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5 minutes</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F140A26-37DC-4A63-ADA1-03318AA3659D}"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2495412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Create and manage containers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10 minutes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A839FA7D-5BF4-40EB-9ADC-3C0769989A9B}"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467905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287624"/>
          </a:xfrm>
        </p:spPr>
        <p:txBody>
          <a:bodyPr/>
          <a:lstStyle/>
          <a:p>
            <a:r>
              <a:rPr lang="en-GB" dirty="0"/>
              <a:t>Lab: Create &amp; manage Blobs, Queues, Files &amp; Tables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408922"/>
            <a:ext cx="11918731" cy="5054944"/>
          </a:xfrm>
        </p:spPr>
        <p:txBody>
          <a:bodyPr/>
          <a:lstStyle/>
          <a:p>
            <a:r>
              <a:rPr lang="en-GB" dirty="0"/>
              <a:t>Duration: 10 minutes</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91D6E7D-A3C8-4955-BEBA-D8ACEAA0DA3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28037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IN" dirty="0"/>
              <a:t>Azure Management and Governance</a:t>
            </a:r>
          </a:p>
        </p:txBody>
      </p:sp>
      <p:sp>
        <p:nvSpPr>
          <p:cNvPr id="7" name="Subtitle 6">
            <a:extLst>
              <a:ext uri="{FF2B5EF4-FFF2-40B4-BE49-F238E27FC236}">
                <a16:creationId xmlns:a16="http://schemas.microsoft.com/office/drawing/2014/main" id="{051228ED-336B-D85E-DD5E-461564FFD936}"/>
              </a:ext>
            </a:extLst>
          </p:cNvPr>
          <p:cNvSpPr>
            <a:spLocks noGrp="1"/>
          </p:cNvSpPr>
          <p:nvPr>
            <p:ph type="subTitle" idx="1"/>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Duration: 2-3 hours including labs</a:t>
            </a:r>
            <a:endParaRPr lang="en-IN" dirty="0"/>
          </a:p>
        </p:txBody>
      </p:sp>
    </p:spTree>
    <p:extLst>
      <p:ext uri="{BB962C8B-B14F-4D97-AF65-F5344CB8AC3E}">
        <p14:creationId xmlns:p14="http://schemas.microsoft.com/office/powerpoint/2010/main" val="1545040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Concept of Azure Advisor</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AEF6D2F6-C54F-4065-B564-8962486C237D}"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7" name="AutoShape 2" descr="Microsoft Azure Advisor Solution | Microsoft Azure services - KCS">
            <a:extLst>
              <a:ext uri="{FF2B5EF4-FFF2-40B4-BE49-F238E27FC236}">
                <a16:creationId xmlns:a16="http://schemas.microsoft.com/office/drawing/2014/main" id="{1A9CCAEB-A432-F10E-1C51-D696413F991B}"/>
              </a:ext>
            </a:extLst>
          </p:cNvPr>
          <p:cNvSpPr>
            <a:spLocks noGrp="1" noChangeAspect="1" noChangeArrowheads="1"/>
          </p:cNvSpPr>
          <p:nvPr>
            <p:ph type="body" idx="1"/>
          </p:nvPr>
        </p:nvSpPr>
        <p:spPr bwMode="auto">
          <a:xfrm>
            <a:off x="141890" y="584616"/>
            <a:ext cx="5848350" cy="5879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Analyses configurations and usage telemetry</a:t>
            </a:r>
          </a:p>
          <a:p>
            <a:r>
              <a:rPr lang="en-GB" dirty="0"/>
              <a:t>Offers recommendations to help to optimise Azure resources</a:t>
            </a:r>
          </a:p>
          <a:p>
            <a:r>
              <a:rPr lang="en-GB" dirty="0"/>
              <a:t>For reliability, security, operational excellence, performance and cost</a:t>
            </a:r>
          </a:p>
          <a:p>
            <a:endParaRPr lang="en-IN" dirty="0"/>
          </a:p>
        </p:txBody>
      </p:sp>
      <p:pic>
        <p:nvPicPr>
          <p:cNvPr id="11268" name="Picture 4" descr="Microsoft Azure Advisor Solution | Microsoft Azure services - KCS">
            <a:extLst>
              <a:ext uri="{FF2B5EF4-FFF2-40B4-BE49-F238E27FC236}">
                <a16:creationId xmlns:a16="http://schemas.microsoft.com/office/drawing/2014/main" id="{07B2A035-1CE3-2632-3ED8-F5AC4FDA1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84615"/>
            <a:ext cx="5848350" cy="570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64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6000"/>
              <a:buNone/>
            </a:pPr>
            <a:r>
              <a:rPr lang="en-US" b="1" dirty="0"/>
              <a:t>Cloud Computing</a:t>
            </a:r>
            <a:endParaRPr dirty="0"/>
          </a:p>
        </p:txBody>
      </p:sp>
      <p:sp>
        <p:nvSpPr>
          <p:cNvPr id="86" name="Google Shape;86;p1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Clr>
                <a:schemeClr val="dk1"/>
              </a:buClr>
              <a:buSzPts val="2400"/>
              <a:buNone/>
            </a:pPr>
            <a:r>
              <a:rPr lang="en-IN" dirty="0"/>
              <a:t>Duration: 10-20 Minutes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Cost management</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Provides information about your overall costs and utilization</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DA804740-EB1A-44B2-B511-24F8A5821A34}"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12290" name="Picture 2" descr="Azure Cost Management: 4 Ways to Optimize Azure Costs | Spot">
            <a:extLst>
              <a:ext uri="{FF2B5EF4-FFF2-40B4-BE49-F238E27FC236}">
                <a16:creationId xmlns:a16="http://schemas.microsoft.com/office/drawing/2014/main" id="{759ED612-85C7-4654-E316-77ED8C10F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88" y="1254556"/>
            <a:ext cx="9342734" cy="493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58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Azure Blueprints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To design and deploy a repeatable collection of Azure resources</a:t>
            </a:r>
          </a:p>
          <a:p>
            <a:r>
              <a:rPr lang="en-GB" dirty="0"/>
              <a:t>Adhere to certain requirements and standards</a:t>
            </a:r>
          </a:p>
          <a:p>
            <a:r>
              <a:rPr lang="en-GB" dirty="0"/>
              <a:t>Can quickly build and deploy new environments that are always compliant with organizational standards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249275ED-A8F8-41F9-A3CC-B4C73A7AF984}"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3314" name="Picture 2" descr="Ease your Azure Infrastructure with Azure Blueprints – DEVOPS DONE RIGHT">
            <a:extLst>
              <a:ext uri="{FF2B5EF4-FFF2-40B4-BE49-F238E27FC236}">
                <a16:creationId xmlns:a16="http://schemas.microsoft.com/office/drawing/2014/main" id="{A8F9EC91-DBF9-D922-3EBA-762226ED0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427" y="2737082"/>
            <a:ext cx="9883294" cy="353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547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Azure Dashboard</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Focused and organized view of your cloud resources in the Azure portal.</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3876246-FA88-4013-992B-DE7E9455D279}"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14338" name="Picture 2" descr="Azure Monitor best practices - Analysis and visualizations - Azure Monitor  | Microsoft Learn">
            <a:extLst>
              <a:ext uri="{FF2B5EF4-FFF2-40B4-BE49-F238E27FC236}">
                <a16:creationId xmlns:a16="http://schemas.microsoft.com/office/drawing/2014/main" id="{6773E592-1879-3474-5D27-662D41EAC1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13"/>
          <a:stretch/>
        </p:blipFill>
        <p:spPr bwMode="auto">
          <a:xfrm>
            <a:off x="1471127" y="1412944"/>
            <a:ext cx="9249746" cy="4799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397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GB" dirty="0"/>
              <a:t>Lab : Azure Management and Governance</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subTitle" idx="1"/>
          </p:nvPr>
        </p:nvSpPr>
        <p:spPr/>
        <p:txBody>
          <a:bodyPr/>
          <a:lstStyle/>
          <a:p>
            <a:endParaRPr lang="en-GB" dirty="0"/>
          </a:p>
          <a:p>
            <a:endParaRPr lang="en-GB" dirty="0"/>
          </a:p>
          <a:p>
            <a:endParaRPr lang="en-GB" dirty="0"/>
          </a:p>
          <a:p>
            <a:endParaRPr lang="en-IN" dirty="0"/>
          </a:p>
        </p:txBody>
      </p:sp>
    </p:spTree>
    <p:extLst>
      <p:ext uri="{BB962C8B-B14F-4D97-AF65-F5344CB8AC3E}">
        <p14:creationId xmlns:p14="http://schemas.microsoft.com/office/powerpoint/2010/main" val="3414977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Creating Azure Advisor</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10 minutes</a:t>
            </a:r>
          </a:p>
          <a:p>
            <a:endParaRPr lang="en-GB" dirty="0"/>
          </a:p>
          <a:p>
            <a:r>
              <a:rPr lang="en-GB" dirty="0"/>
              <a:t>Sign in to the Azure portal.</a:t>
            </a:r>
          </a:p>
          <a:p>
            <a:r>
              <a:rPr lang="en-GB" dirty="0"/>
              <a:t>In the left pane, click Advisor. ...</a:t>
            </a:r>
          </a:p>
          <a:p>
            <a:r>
              <a:rPr lang="en-GB" dirty="0"/>
              <a:t>The Advisor dashboard will display a summary of your recommendations for all selected subscriptions. ...</a:t>
            </a:r>
          </a:p>
          <a:p>
            <a:r>
              <a:rPr lang="en-GB" dirty="0"/>
              <a:t>To get recommendations for a specific category, click one of the tabs: Reliability, Security, Performance, or Cost.</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ABA220D8-4E86-4C98-8D2A-1EAD76F44A0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Tree>
    <p:extLst>
      <p:ext uri="{BB962C8B-B14F-4D97-AF65-F5344CB8AC3E}">
        <p14:creationId xmlns:p14="http://schemas.microsoft.com/office/powerpoint/2010/main" val="72051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436914"/>
          </a:xfrm>
        </p:spPr>
        <p:txBody>
          <a:bodyPr/>
          <a:lstStyle/>
          <a:p>
            <a:r>
              <a:rPr lang="en-GB" dirty="0"/>
              <a:t>Lab: Understand concept of Cost management &amp; billing</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614196"/>
            <a:ext cx="11918731" cy="4849670"/>
          </a:xfrm>
        </p:spPr>
        <p:txBody>
          <a:bodyPr/>
          <a:lstStyle/>
          <a:p>
            <a:r>
              <a:rPr lang="en-GB" dirty="0"/>
              <a:t>Duration: 10 minutes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1F1D1B5D-519E-4291-85B1-ABC12B1E8F62}"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972475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a:t>
            </a:r>
            <a:r>
              <a:rPr lang="en-IN" dirty="0"/>
              <a:t>Implementation of Azure Blueprints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30 minutes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B81271BE-5F30-4D9E-B202-BB0C6C69059B}"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Tree>
    <p:extLst>
      <p:ext uri="{BB962C8B-B14F-4D97-AF65-F5344CB8AC3E}">
        <p14:creationId xmlns:p14="http://schemas.microsoft.com/office/powerpoint/2010/main" val="4163982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GB" dirty="0"/>
              <a:t>Azure Networking</a:t>
            </a:r>
            <a:endParaRPr lang="en-IN" dirty="0"/>
          </a:p>
        </p:txBody>
      </p:sp>
      <p:sp>
        <p:nvSpPr>
          <p:cNvPr id="7" name="Subtitle 6">
            <a:extLst>
              <a:ext uri="{FF2B5EF4-FFF2-40B4-BE49-F238E27FC236}">
                <a16:creationId xmlns:a16="http://schemas.microsoft.com/office/drawing/2014/main" id="{318CADAF-018A-AB73-CD14-63B5CD3F2448}"/>
              </a:ext>
            </a:extLst>
          </p:cNvPr>
          <p:cNvSpPr>
            <a:spLocks noGrp="1"/>
          </p:cNvSpPr>
          <p:nvPr>
            <p:ph type="subTitle" idx="1"/>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Duration: 2 to 3 hours </a:t>
            </a:r>
            <a:r>
              <a:rPr lang="en-US" sz="1800" b="1" dirty="0">
                <a:latin typeface="Calibri" panose="020F0502020204030204" pitchFamily="34" charset="0"/>
                <a:ea typeface="Calibri" panose="020F0502020204030204" pitchFamily="34" charset="0"/>
                <a:cs typeface="Arial" panose="020B0604020202020204" pitchFamily="34" charset="0"/>
              </a:rPr>
              <a:t>including Labs</a:t>
            </a:r>
            <a:endParaRPr lang="en-IN" dirty="0"/>
          </a:p>
        </p:txBody>
      </p:sp>
    </p:spTree>
    <p:extLst>
      <p:ext uri="{BB962C8B-B14F-4D97-AF65-F5344CB8AC3E}">
        <p14:creationId xmlns:p14="http://schemas.microsoft.com/office/powerpoint/2010/main" val="2850019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Introduction of </a:t>
            </a:r>
            <a:r>
              <a:rPr lang="en-GB" dirty="0" err="1"/>
              <a:t>VNet</a:t>
            </a:r>
            <a:r>
              <a:rPr lang="en-GB" dirty="0"/>
              <a:t> and Security Group</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Fundamental building block for private network in Azure</a:t>
            </a:r>
          </a:p>
          <a:p>
            <a:r>
              <a:rPr lang="en-GB" dirty="0"/>
              <a:t>Enables many types of Azure resources to securely communicate with each other</a:t>
            </a:r>
            <a:endParaRPr lang="en-IN" dirty="0"/>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7348D235-4E47-46CC-8B1E-7E2F96E23264}"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15362" name="Picture 2" descr="Azure VNet Basics - Rupesh Tiwari - Founder of Fullstack Master">
            <a:extLst>
              <a:ext uri="{FF2B5EF4-FFF2-40B4-BE49-F238E27FC236}">
                <a16:creationId xmlns:a16="http://schemas.microsoft.com/office/drawing/2014/main" id="{90FAD6D0-4CEB-0DAD-33FF-0812C22EB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934" y="1893666"/>
            <a:ext cx="6973078" cy="437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647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Concept of azure load balancer</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584616"/>
            <a:ext cx="7117327" cy="5879250"/>
          </a:xfrm>
        </p:spPr>
        <p:txBody>
          <a:bodyPr/>
          <a:lstStyle/>
          <a:p>
            <a:r>
              <a:rPr lang="en-GB" dirty="0"/>
              <a:t>Layer 4 load-balancing service</a:t>
            </a:r>
          </a:p>
          <a:p>
            <a:r>
              <a:rPr lang="en-GB" dirty="0"/>
              <a:t>Built to handle millions of requests per second</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9811CE7C-918B-4756-8311-578A2CAEB543}"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17410" name="Picture 2" descr="Azure Load Balancer | Azure Load Balancer Types 2022 Overview">
            <a:extLst>
              <a:ext uri="{FF2B5EF4-FFF2-40B4-BE49-F238E27FC236}">
                <a16:creationId xmlns:a16="http://schemas.microsoft.com/office/drawing/2014/main" id="{637473A9-F88F-8268-4AFD-CB0B3DAA2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008" y="584615"/>
            <a:ext cx="5732278" cy="568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349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Cloud?</a:t>
            </a:r>
            <a:endParaRPr lang="en-IN" dirty="0"/>
          </a:p>
        </p:txBody>
      </p:sp>
      <p:sp>
        <p:nvSpPr>
          <p:cNvPr id="3" name="Text Placeholder 2"/>
          <p:cNvSpPr>
            <a:spLocks noGrp="1"/>
          </p:cNvSpPr>
          <p:nvPr>
            <p:ph type="body" idx="1"/>
          </p:nvPr>
        </p:nvSpPr>
        <p:spPr/>
        <p:txBody>
          <a:bodyPr/>
          <a:lstStyle/>
          <a:p>
            <a:endParaRPr lang="en-IN" dirty="0"/>
          </a:p>
        </p:txBody>
      </p:sp>
      <p:sp>
        <p:nvSpPr>
          <p:cNvPr id="4" name="Date Placeholder 3"/>
          <p:cNvSpPr>
            <a:spLocks noGrp="1"/>
          </p:cNvSpPr>
          <p:nvPr>
            <p:ph type="dt" idx="10"/>
          </p:nvPr>
        </p:nvSpPr>
        <p:spPr/>
        <p:txBody>
          <a:bodyPr/>
          <a:lstStyle/>
          <a:p>
            <a:fld id="{68D2ECAD-9C91-4AAB-929F-4BEBD6AB96E6}" type="datetime3">
              <a:rPr lang="en-US" smtClean="0"/>
              <a:t>11 January 2023</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2050" name="Picture 2" descr="https://s3.amazonaws.com/files.dezyre.com/images/blog/Cloud+Computing+vs.+Distributed+Computing_2.png"/>
          <p:cNvPicPr>
            <a:picLocks noChangeAspect="1" noChangeArrowheads="1"/>
          </p:cNvPicPr>
          <p:nvPr/>
        </p:nvPicPr>
        <p:blipFill rotWithShape="1">
          <a:blip r:embed="rId2">
            <a:extLst>
              <a:ext uri="{28A0092B-C50C-407E-A947-70E740481C1C}">
                <a14:useLocalDpi xmlns:a14="http://schemas.microsoft.com/office/drawing/2010/main" val="0"/>
              </a:ext>
            </a:extLst>
          </a:blip>
          <a:srcRect t="17254"/>
          <a:stretch/>
        </p:blipFill>
        <p:spPr bwMode="auto">
          <a:xfrm>
            <a:off x="1962072" y="1072554"/>
            <a:ext cx="7813096" cy="48487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107096" y="1072554"/>
            <a:ext cx="1457739" cy="44536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69496" y="2093843"/>
            <a:ext cx="3850696" cy="23323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38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Azure Virtual Machine Scale</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To create and manage a group of load balanced VMs</a:t>
            </a:r>
          </a:p>
          <a:p>
            <a:r>
              <a:rPr lang="en-GB" dirty="0"/>
              <a:t>The number of VM instances can automatically increase or decrease in response to demand or a defined schedule</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44099C8-256C-4671-96E4-22848E820574}"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18434" name="Picture 2" descr="Virtual machine scale sets">
            <a:extLst>
              <a:ext uri="{FF2B5EF4-FFF2-40B4-BE49-F238E27FC236}">
                <a16:creationId xmlns:a16="http://schemas.microsoft.com/office/drawing/2014/main" id="{BCABB7A6-4CC9-C8F6-3B19-DE9B4AF9A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536" y="2326536"/>
            <a:ext cx="9858928" cy="394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err="1"/>
              <a:t>VNet</a:t>
            </a:r>
            <a:r>
              <a:rPr lang="en-GB" dirty="0"/>
              <a:t> Peering</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Enables to seamlessly connect two or more Virtual Networks in Azure</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2E46C2A-1554-4467-A4DB-8090E1E26C4C}"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16386" name="Picture 2" descr="Azure Virtual Network (VNet) Peering | SCOM &amp; Other Geeky Stuff">
            <a:extLst>
              <a:ext uri="{FF2B5EF4-FFF2-40B4-BE49-F238E27FC236}">
                <a16:creationId xmlns:a16="http://schemas.microsoft.com/office/drawing/2014/main" id="{6A637C30-B080-B221-AC62-4FE12E94EF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37" t="13836" r="10579" b="20217"/>
          <a:stretch/>
        </p:blipFill>
        <p:spPr bwMode="auto">
          <a:xfrm>
            <a:off x="1034143" y="2099386"/>
            <a:ext cx="10123714" cy="341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0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GB" dirty="0"/>
              <a:t>Lab: Azure Networking</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subTitle" idx="1"/>
          </p:nvPr>
        </p:nvSpPr>
        <p:spPr/>
        <p:txBody>
          <a:bodyPr/>
          <a:lstStyle/>
          <a:p>
            <a:endParaRPr lang="en-GB" dirty="0"/>
          </a:p>
          <a:p>
            <a:endParaRPr lang="en-GB" dirty="0"/>
          </a:p>
          <a:p>
            <a:endParaRPr lang="en-GB" dirty="0"/>
          </a:p>
          <a:p>
            <a:endParaRPr lang="en-GB" dirty="0"/>
          </a:p>
          <a:p>
            <a:endParaRPr lang="en-IN" dirty="0"/>
          </a:p>
        </p:txBody>
      </p:sp>
    </p:spTree>
    <p:extLst>
      <p:ext uri="{BB962C8B-B14F-4D97-AF65-F5344CB8AC3E}">
        <p14:creationId xmlns:p14="http://schemas.microsoft.com/office/powerpoint/2010/main" val="1083366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Implementation of </a:t>
            </a:r>
            <a:r>
              <a:rPr lang="en-GB" dirty="0" err="1"/>
              <a:t>VNet</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15 Minutes</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07256B1D-393E-4923-BFE7-C11CDFD41865}"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spTree>
    <p:extLst>
      <p:ext uri="{BB962C8B-B14F-4D97-AF65-F5344CB8AC3E}">
        <p14:creationId xmlns:p14="http://schemas.microsoft.com/office/powerpoint/2010/main" val="1071167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Configure of public and private LB</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40 Minutes</a:t>
            </a:r>
            <a:endParaRPr lang="en-IN" dirty="0"/>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52C6A999-0177-41B8-A631-07EA9DCBE040}"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834995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Configuration of VM scale Set</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20 Minutes</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58176D9B-A166-4260-B5FA-A4473E3A908B}"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spTree>
    <p:extLst>
      <p:ext uri="{BB962C8B-B14F-4D97-AF65-F5344CB8AC3E}">
        <p14:creationId xmlns:p14="http://schemas.microsoft.com/office/powerpoint/2010/main" val="3188146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Implementation of global and local peering </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20 Minutes</a:t>
            </a:r>
            <a:endParaRPr lang="en-IN" dirty="0"/>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8DAB47A6-DB60-42AD-95ED-06BE182BB33A}"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1706956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IN" dirty="0"/>
              <a:t>Azure AD Authentication</a:t>
            </a:r>
          </a:p>
        </p:txBody>
      </p:sp>
      <p:sp>
        <p:nvSpPr>
          <p:cNvPr id="7" name="Subtitle 6">
            <a:extLst>
              <a:ext uri="{FF2B5EF4-FFF2-40B4-BE49-F238E27FC236}">
                <a16:creationId xmlns:a16="http://schemas.microsoft.com/office/drawing/2014/main" id="{A4A53E25-B2B8-F93D-FFF7-AC64B1EFEF3B}"/>
              </a:ext>
            </a:extLst>
          </p:cNvPr>
          <p:cNvSpPr>
            <a:spLocks noGrp="1"/>
          </p:cNvSpPr>
          <p:nvPr>
            <p:ph type="subTitle" idx="1"/>
          </p:nvPr>
        </p:nvSpPr>
        <p:spPr/>
        <p:txBody>
          <a:bodyPr/>
          <a:lstStyle/>
          <a:p>
            <a:r>
              <a:rPr lang="en-IN" sz="1800" b="1" dirty="0">
                <a:effectLst/>
                <a:latin typeface="Calibri" panose="020F0502020204030204" pitchFamily="34" charset="0"/>
                <a:ea typeface="Calibri" panose="020F0502020204030204" pitchFamily="34" charset="0"/>
                <a:cs typeface="Arial" panose="020B0604020202020204" pitchFamily="34" charset="0"/>
              </a:rPr>
              <a:t>Duration: 1.5</a:t>
            </a:r>
            <a:r>
              <a:rPr lang="en-US" sz="1800" b="1" dirty="0">
                <a:effectLst/>
                <a:latin typeface="Calibri" panose="020F0502020204030204" pitchFamily="34" charset="0"/>
                <a:ea typeface="Calibri" panose="020F0502020204030204" pitchFamily="34" charset="0"/>
                <a:cs typeface="Arial" panose="020B0604020202020204" pitchFamily="34" charset="0"/>
              </a:rPr>
              <a:t>-2 hours including labs</a:t>
            </a:r>
            <a:endParaRPr lang="en-IN" dirty="0"/>
          </a:p>
        </p:txBody>
      </p:sp>
    </p:spTree>
    <p:extLst>
      <p:ext uri="{BB962C8B-B14F-4D97-AF65-F5344CB8AC3E}">
        <p14:creationId xmlns:p14="http://schemas.microsoft.com/office/powerpoint/2010/main" val="24159606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What is Azure Active Directory?</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Cloud-based identity and access management (IAM) solution</a:t>
            </a:r>
          </a:p>
          <a:p>
            <a:r>
              <a:rPr lang="en-GB" dirty="0"/>
              <a:t>Provides</a:t>
            </a:r>
          </a:p>
          <a:p>
            <a:pPr lvl="1"/>
            <a:r>
              <a:rPr lang="en-GB" dirty="0"/>
              <a:t>Single sign-on</a:t>
            </a:r>
          </a:p>
          <a:p>
            <a:pPr lvl="1"/>
            <a:r>
              <a:rPr lang="en-GB" dirty="0"/>
              <a:t>Conditional access to guard against 99.9 percent of cybersecurity attacks.</a:t>
            </a:r>
            <a:endParaRPr lang="en-IN" dirty="0"/>
          </a:p>
          <a:p>
            <a:pPr lvl="1"/>
            <a:r>
              <a:rPr lang="en-GB" dirty="0"/>
              <a:t>Multifactor authentication</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8782EE9-ACFB-49F2-901C-4FB32C6A342F}"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19458" name="Picture 2" descr="What is Azure Active Directory | eG Innovations">
            <a:extLst>
              <a:ext uri="{FF2B5EF4-FFF2-40B4-BE49-F238E27FC236}">
                <a16:creationId xmlns:a16="http://schemas.microsoft.com/office/drawing/2014/main" id="{A7A9F08A-DBA2-E958-1A32-C92156320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7564" y="2503818"/>
            <a:ext cx="6250448" cy="366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379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User, Groups &amp; Audit Logs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BEC2EA77-3079-43C7-9963-5038E74BB441}"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20482" name="Picture 2" descr="Use Azure AD groups to manage role assignments - Azure Active Directory -  Microsoft Entra | Microsoft Learn">
            <a:extLst>
              <a:ext uri="{FF2B5EF4-FFF2-40B4-BE49-F238E27FC236}">
                <a16:creationId xmlns:a16="http://schemas.microsoft.com/office/drawing/2014/main" id="{42963B02-2AD8-E4CD-A658-0D0E8B6DA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352" y="970666"/>
            <a:ext cx="8503298" cy="491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5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Characteristics</a:t>
            </a:r>
            <a:endParaRPr lang="en-IN" dirty="0"/>
          </a:p>
        </p:txBody>
      </p:sp>
      <p:graphicFrame>
        <p:nvGraphicFramePr>
          <p:cNvPr id="7" name="Diagram 6"/>
          <p:cNvGraphicFramePr/>
          <p:nvPr>
            <p:extLst>
              <p:ext uri="{D42A27DB-BD31-4B8C-83A1-F6EECF244321}">
                <p14:modId xmlns:p14="http://schemas.microsoft.com/office/powerpoint/2010/main" val="442832413"/>
              </p:ext>
            </p:extLst>
          </p:nvPr>
        </p:nvGraphicFramePr>
        <p:xfrm>
          <a:off x="141889" y="584616"/>
          <a:ext cx="11918731" cy="5879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idx="10"/>
          </p:nvPr>
        </p:nvSpPr>
        <p:spPr/>
        <p:txBody>
          <a:bodyPr/>
          <a:lstStyle/>
          <a:p>
            <a:fld id="{0202BED1-80DA-4551-B9E5-7E00884E7F0E}" type="datetime3">
              <a:rPr lang="en-US" smtClean="0"/>
              <a:t>11 January 2023</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138196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User, Groups &amp; Audit Logs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2EA226A-7BA7-441F-B61F-0A6B47B5F496}"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pic>
        <p:nvPicPr>
          <p:cNvPr id="21506" name="Picture 2" descr="Script configuration of audit logs for AAD to an event hub - Microsoft Q&amp;A">
            <a:extLst>
              <a:ext uri="{FF2B5EF4-FFF2-40B4-BE49-F238E27FC236}">
                <a16:creationId xmlns:a16="http://schemas.microsoft.com/office/drawing/2014/main" id="{E113DF1B-B052-41B2-01FA-1C96771BC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658" y="808121"/>
            <a:ext cx="10352684" cy="5241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125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Manage Subscriptions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4FD2713A-B209-4F64-845B-393408385396}"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pic>
        <p:nvPicPr>
          <p:cNvPr id="22530" name="Picture 2" descr="Azure — Organize and Manage Multiple Azure Subscriptions and Resources with  Management Groups | by Ashish Patel | Awesome Azure | Medium">
            <a:extLst>
              <a:ext uri="{FF2B5EF4-FFF2-40B4-BE49-F238E27FC236}">
                <a16:creationId xmlns:a16="http://schemas.microsoft.com/office/drawing/2014/main" id="{175B7D7C-F0E6-93AD-D9D1-001DC4535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596" y="863516"/>
            <a:ext cx="5610808" cy="513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89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Role Base Access Control (RBAC)</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6B826B13-3259-4019-AD44-49ABEA74F77F}"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
        <p:nvSpPr>
          <p:cNvPr id="9" name="AutoShape 4" descr="Azure Role Based Access Control - Azure RBAC Overview - YouTube">
            <a:extLst>
              <a:ext uri="{FF2B5EF4-FFF2-40B4-BE49-F238E27FC236}">
                <a16:creationId xmlns:a16="http://schemas.microsoft.com/office/drawing/2014/main" id="{820AEA27-17A7-0FD0-1ED6-53DD5F832F4E}"/>
              </a:ext>
            </a:extLst>
          </p:cNvPr>
          <p:cNvSpPr>
            <a:spLocks noGrp="1" noChangeAspect="1" noChangeArrowheads="1"/>
          </p:cNvSpPr>
          <p:nvPr>
            <p:ph type="body" idx="1"/>
          </p:nvPr>
        </p:nvSpPr>
        <p:spPr bwMode="auto">
          <a:xfrm>
            <a:off x="141889" y="584616"/>
            <a:ext cx="5559115" cy="5879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Provides fine-grained access management of Azure resources. </a:t>
            </a:r>
          </a:p>
          <a:p>
            <a:r>
              <a:rPr lang="en-GB" dirty="0"/>
              <a:t>Segregates duties within team and grant only the amount of access to users that they need to perform their jobs</a:t>
            </a:r>
            <a:endParaRPr lang="en-IN" dirty="0"/>
          </a:p>
        </p:txBody>
      </p:sp>
      <p:pic>
        <p:nvPicPr>
          <p:cNvPr id="14" name="Picture 13">
            <a:extLst>
              <a:ext uri="{FF2B5EF4-FFF2-40B4-BE49-F238E27FC236}">
                <a16:creationId xmlns:a16="http://schemas.microsoft.com/office/drawing/2014/main" id="{C939DF4A-487C-0ABC-C3E0-BB5505C50BF5}"/>
              </a:ext>
            </a:extLst>
          </p:cNvPr>
          <p:cNvPicPr>
            <a:picLocks noChangeAspect="1"/>
          </p:cNvPicPr>
          <p:nvPr/>
        </p:nvPicPr>
        <p:blipFill>
          <a:blip r:embed="rId2"/>
          <a:stretch>
            <a:fillRect/>
          </a:stretch>
        </p:blipFill>
        <p:spPr>
          <a:xfrm>
            <a:off x="5847183" y="856150"/>
            <a:ext cx="6114662" cy="5485471"/>
          </a:xfrm>
          <a:prstGeom prst="rect">
            <a:avLst/>
          </a:prstGeom>
        </p:spPr>
      </p:pic>
    </p:spTree>
    <p:extLst>
      <p:ext uri="{BB962C8B-B14F-4D97-AF65-F5344CB8AC3E}">
        <p14:creationId xmlns:p14="http://schemas.microsoft.com/office/powerpoint/2010/main" val="534949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Custom Roles (RBAC)</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If the Azure built-in roles don't meet the specific needs of your organization, you can create your own custom roles</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1D616AD-1E39-443C-9CC7-2B090B04D1B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24578" name="Picture 2" descr="Create custom roles in Azure AD role-based access control - Microsoft Entra  | Microsoft Learn">
            <a:extLst>
              <a:ext uri="{FF2B5EF4-FFF2-40B4-BE49-F238E27FC236}">
                <a16:creationId xmlns:a16="http://schemas.microsoft.com/office/drawing/2014/main" id="{4701DA40-809A-36C2-7934-5A930F141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662" y="1854787"/>
            <a:ext cx="6955594" cy="412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772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AD Connect Overview</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To meet and accomplish hybrid identity goals</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8C853C94-E7EF-44B3-A2FC-80386D7CCD2C}"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25602" name="Picture 2" descr="AAD Connect Installation | Hybrid Identity Model - YouTube">
            <a:extLst>
              <a:ext uri="{FF2B5EF4-FFF2-40B4-BE49-F238E27FC236}">
                <a16:creationId xmlns:a16="http://schemas.microsoft.com/office/drawing/2014/main" id="{57F081EA-7C8E-2401-9CE2-1716F1D60B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591" b="11707"/>
          <a:stretch/>
        </p:blipFill>
        <p:spPr bwMode="auto">
          <a:xfrm>
            <a:off x="1513489" y="2166636"/>
            <a:ext cx="8988490" cy="271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446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AD - Multifactor Authentication (MFA)</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584616"/>
            <a:ext cx="6085493" cy="5879250"/>
          </a:xfrm>
        </p:spPr>
        <p:txBody>
          <a:bodyPr/>
          <a:lstStyle/>
          <a:p>
            <a:r>
              <a:rPr lang="en-GB" dirty="0"/>
              <a:t>Multi-factor authentication is a process in which users are prompted during the sign-in process for an additional form of identification</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8D6FCE77-96A8-4161-81AD-C807D08593C2}"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26626" name="Picture 2" descr="Azure AD MFA | Azure AD MFA Setup | MFA in Azure AD">
            <a:extLst>
              <a:ext uri="{FF2B5EF4-FFF2-40B4-BE49-F238E27FC236}">
                <a16:creationId xmlns:a16="http://schemas.microsoft.com/office/drawing/2014/main" id="{662973CC-4691-CE55-8CEC-67259937D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382" y="925091"/>
            <a:ext cx="5470630" cy="519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865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Lab : Azure AD Authentication</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Duration: 45 Minutes for all labs below</a:t>
            </a:r>
          </a:p>
          <a:p>
            <a:endParaRPr lang="en-GB" dirty="0"/>
          </a:p>
          <a:p>
            <a:r>
              <a:rPr lang="en-GB" dirty="0"/>
              <a:t>Lab: How to create management group?</a:t>
            </a:r>
          </a:p>
          <a:p>
            <a:r>
              <a:rPr lang="en-GB" dirty="0"/>
              <a:t>Lab: How to manage Subscription?</a:t>
            </a:r>
          </a:p>
          <a:p>
            <a:r>
              <a:rPr lang="en-GB" dirty="0"/>
              <a:t>Lab: How to create user and groups?</a:t>
            </a:r>
          </a:p>
          <a:p>
            <a:r>
              <a:rPr lang="en-GB" dirty="0"/>
              <a:t>Lab: Implementation of permission</a:t>
            </a:r>
          </a:p>
          <a:p>
            <a:r>
              <a:rPr lang="en-GB" dirty="0"/>
              <a:t>Lab: Implementation of MFA</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87F1B32-BAC5-43E2-B1BE-2C7A7A6C0B4B}"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735411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C2A47B1-53C1-D389-0BFC-2615266C3A3F}"/>
              </a:ext>
            </a:extLst>
          </p:cNvPr>
          <p:cNvSpPr>
            <a:spLocks noGrp="1"/>
          </p:cNvSpPr>
          <p:nvPr>
            <p:ph type="ctrTitle"/>
          </p:nvPr>
        </p:nvSpPr>
        <p:spPr/>
        <p:txBody>
          <a:bodyPr/>
          <a:lstStyle/>
          <a:p>
            <a:r>
              <a:rPr lang="en-IN" dirty="0"/>
              <a:t>DevOps strategy</a:t>
            </a:r>
          </a:p>
        </p:txBody>
      </p:sp>
      <p:sp>
        <p:nvSpPr>
          <p:cNvPr id="8" name="Subtitle 7">
            <a:extLst>
              <a:ext uri="{FF2B5EF4-FFF2-40B4-BE49-F238E27FC236}">
                <a16:creationId xmlns:a16="http://schemas.microsoft.com/office/drawing/2014/main" id="{2A2942D4-7BDB-52E8-D4F0-7882DB36B0AD}"/>
              </a:ext>
            </a:extLst>
          </p:cNvPr>
          <p:cNvSpPr>
            <a:spLocks noGrp="1"/>
          </p:cNvSpPr>
          <p:nvPr>
            <p:ph type="subTitle" idx="1"/>
          </p:nvPr>
        </p:nvSpPr>
        <p:spPr/>
        <p:txBody>
          <a:bodyPr/>
          <a:lstStyle/>
          <a:p>
            <a:r>
              <a:rPr lang="en-GB" dirty="0"/>
              <a:t>Duration: 1-2 Hours including labs</a:t>
            </a:r>
            <a:endParaRPr lang="en-IN" dirty="0"/>
          </a:p>
        </p:txBody>
      </p:sp>
    </p:spTree>
    <p:extLst>
      <p:ext uri="{BB962C8B-B14F-4D97-AF65-F5344CB8AC3E}">
        <p14:creationId xmlns:p14="http://schemas.microsoft.com/office/powerpoint/2010/main" val="2763726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55995" y="620827"/>
            <a:ext cx="11306469" cy="403079"/>
          </a:xfrm>
        </p:spPr>
        <p:txBody>
          <a:bodyPr/>
          <a:lstStyle/>
          <a:p>
            <a:r>
              <a:rPr lang="en-US"/>
              <a:t>What is DevOps?</a:t>
            </a:r>
            <a:endParaRPr lang="en-US" dirty="0"/>
          </a:p>
        </p:txBody>
      </p:sp>
      <p:sp>
        <p:nvSpPr>
          <p:cNvPr id="8" name="Rectangle 7">
            <a:extLst>
              <a:ext uri="{FF2B5EF4-FFF2-40B4-BE49-F238E27FC236}">
                <a16:creationId xmlns:a16="http://schemas.microsoft.com/office/drawing/2014/main" id="{A60DC8E2-4DB2-47F1-AD8F-294C2B2983A4}"/>
              </a:ext>
            </a:extLst>
          </p:cNvPr>
          <p:cNvSpPr/>
          <p:nvPr/>
        </p:nvSpPr>
        <p:spPr bwMode="auto">
          <a:xfrm>
            <a:off x="418643" y="1199680"/>
            <a:ext cx="3696762" cy="490260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34464" rIns="179285" bIns="1344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353" i="1" dirty="0">
                <a:solidFill>
                  <a:schemeClr val="tx1"/>
                </a:solidFill>
                <a:cs typeface="Segoe UI Semilight"/>
              </a:rPr>
              <a:t>"DevOps is the union of people, process, and products to enable continuous delivery of value to end users." </a:t>
            </a:r>
          </a:p>
          <a:p>
            <a:endParaRPr lang="en-US" sz="2353" dirty="0">
              <a:solidFill>
                <a:schemeClr val="tx1"/>
              </a:solidFill>
              <a:cs typeface="Segoe UI Semilight"/>
            </a:endParaRPr>
          </a:p>
          <a:p>
            <a:r>
              <a:rPr lang="en-US" sz="2353" dirty="0">
                <a:solidFill>
                  <a:schemeClr val="tx1"/>
                </a:solidFill>
                <a:cs typeface="Segoe UI Semilight"/>
              </a:rPr>
              <a:t>– Donovan Brown, </a:t>
            </a:r>
            <a:r>
              <a:rPr lang="en-US" sz="2353" dirty="0">
                <a:solidFill>
                  <a:schemeClr val="tx1"/>
                </a:solidFill>
                <a:cs typeface="Segoe UI Semilight"/>
                <a:hlinkClick r:id="rId3"/>
              </a:rPr>
              <a:t>What is DevOps?</a:t>
            </a:r>
            <a:r>
              <a:rPr lang="en-US" sz="2353" dirty="0">
                <a:solidFill>
                  <a:schemeClr val="tx1"/>
                </a:solidFill>
                <a:cs typeface="Segoe UI Semilight"/>
              </a:rPr>
              <a:t> </a:t>
            </a:r>
          </a:p>
        </p:txBody>
      </p:sp>
      <p:pic>
        <p:nvPicPr>
          <p:cNvPr id="16" name="Picture 15" descr="Icon of two people">
            <a:extLst>
              <a:ext uri="{FF2B5EF4-FFF2-40B4-BE49-F238E27FC236}">
                <a16:creationId xmlns:a16="http://schemas.microsoft.com/office/drawing/2014/main" id="{656C7B23-490E-4C60-9E45-D549B4F3B2C1}"/>
              </a:ext>
            </a:extLst>
          </p:cNvPr>
          <p:cNvPicPr>
            <a:picLocks noChangeAspect="1"/>
          </p:cNvPicPr>
          <p:nvPr/>
        </p:nvPicPr>
        <p:blipFill>
          <a:blip r:embed="rId4"/>
          <a:stretch>
            <a:fillRect/>
          </a:stretch>
        </p:blipFill>
        <p:spPr>
          <a:xfrm>
            <a:off x="1539150" y="4489620"/>
            <a:ext cx="1193739" cy="1193739"/>
          </a:xfrm>
          <a:prstGeom prst="rect">
            <a:avLst/>
          </a:prstGeom>
        </p:spPr>
      </p:pic>
      <p:pic>
        <p:nvPicPr>
          <p:cNvPr id="9" name="Picture 8">
            <a:extLst>
              <a:ext uri="{FF2B5EF4-FFF2-40B4-BE49-F238E27FC236}">
                <a16:creationId xmlns:a16="http://schemas.microsoft.com/office/drawing/2014/main" id="{28485A23-E97B-4DD1-921D-FE7CA2F40C97}"/>
              </a:ext>
            </a:extLst>
          </p:cNvPr>
          <p:cNvPicPr>
            <a:picLocks noChangeAspect="1"/>
          </p:cNvPicPr>
          <p:nvPr/>
        </p:nvPicPr>
        <p:blipFill>
          <a:blip r:embed="rId5"/>
          <a:stretch>
            <a:fillRect/>
          </a:stretch>
        </p:blipFill>
        <p:spPr>
          <a:xfrm>
            <a:off x="4540975" y="1459375"/>
            <a:ext cx="7651025" cy="4383218"/>
          </a:xfrm>
          <a:prstGeom prst="rect">
            <a:avLst/>
          </a:prstGeom>
        </p:spPr>
      </p:pic>
    </p:spTree>
    <p:extLst>
      <p:ext uri="{BB962C8B-B14F-4D97-AF65-F5344CB8AC3E}">
        <p14:creationId xmlns:p14="http://schemas.microsoft.com/office/powerpoint/2010/main" val="22518915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What is DevOps and Its use case?</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0C7A914-2807-45D9-A316-5FB04EB194E0}"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pic>
        <p:nvPicPr>
          <p:cNvPr id="7" name="Google Shape;90;p2" descr="What is DevOps, It's Working, Benefits, Tools in Detail">
            <a:extLst>
              <a:ext uri="{FF2B5EF4-FFF2-40B4-BE49-F238E27FC236}">
                <a16:creationId xmlns:a16="http://schemas.microsoft.com/office/drawing/2014/main" id="{F6B16474-7CC2-6BF0-0982-E431F393588C}"/>
              </a:ext>
            </a:extLst>
          </p:cNvPr>
          <p:cNvPicPr preferRelativeResize="0"/>
          <p:nvPr/>
        </p:nvPicPr>
        <p:blipFill rotWithShape="1">
          <a:blip r:embed="rId2">
            <a:alphaModFix/>
          </a:blip>
          <a:srcRect/>
          <a:stretch/>
        </p:blipFill>
        <p:spPr>
          <a:xfrm>
            <a:off x="585491" y="589089"/>
            <a:ext cx="10440318" cy="5498572"/>
          </a:xfrm>
          <a:prstGeom prst="rect">
            <a:avLst/>
          </a:prstGeom>
          <a:noFill/>
          <a:ln>
            <a:noFill/>
          </a:ln>
        </p:spPr>
      </p:pic>
    </p:spTree>
    <p:extLst>
      <p:ext uri="{BB962C8B-B14F-4D97-AF65-F5344CB8AC3E}">
        <p14:creationId xmlns:p14="http://schemas.microsoft.com/office/powerpoint/2010/main" val="129601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Cloud Services Deployment Models</a:t>
            </a:r>
          </a:p>
        </p:txBody>
      </p:sp>
      <p:sp>
        <p:nvSpPr>
          <p:cNvPr id="3" name="Text Placeholder 2"/>
          <p:cNvSpPr>
            <a:spLocks noGrp="1"/>
          </p:cNvSpPr>
          <p:nvPr>
            <p:ph type="body" idx="1"/>
          </p:nvPr>
        </p:nvSpPr>
        <p:spPr/>
        <p:txBody>
          <a:bodyPr/>
          <a:lstStyle/>
          <a:p>
            <a:endParaRPr lang="en-IN" dirty="0"/>
          </a:p>
        </p:txBody>
      </p:sp>
      <p:sp>
        <p:nvSpPr>
          <p:cNvPr id="4" name="Date Placeholder 3"/>
          <p:cNvSpPr>
            <a:spLocks noGrp="1"/>
          </p:cNvSpPr>
          <p:nvPr>
            <p:ph type="dt" idx="10"/>
          </p:nvPr>
        </p:nvSpPr>
        <p:spPr/>
        <p:txBody>
          <a:bodyPr/>
          <a:lstStyle/>
          <a:p>
            <a:fld id="{6DD64A15-EA70-493A-8549-18C23BCB99A2}" type="datetime3">
              <a:rPr lang="en-US" smtClean="0"/>
              <a:t>11 January 2023</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146" name="Picture 2" descr="https://dachou.github.io/assets/20110326-cloudmodels.png"/>
          <p:cNvPicPr>
            <a:picLocks noChangeAspect="1" noChangeArrowheads="1"/>
          </p:cNvPicPr>
          <p:nvPr/>
        </p:nvPicPr>
        <p:blipFill rotWithShape="1">
          <a:blip r:embed="rId2">
            <a:extLst>
              <a:ext uri="{28A0092B-C50C-407E-A947-70E740481C1C}">
                <a14:useLocalDpi xmlns:a14="http://schemas.microsoft.com/office/drawing/2010/main" val="0"/>
              </a:ext>
            </a:extLst>
          </a:blip>
          <a:srcRect t="3592"/>
          <a:stretch/>
        </p:blipFill>
        <p:spPr bwMode="auto">
          <a:xfrm>
            <a:off x="552811" y="640913"/>
            <a:ext cx="11148861" cy="584445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1033670" y="1437860"/>
            <a:ext cx="2213113" cy="4969707"/>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558209" y="1437859"/>
            <a:ext cx="2213113" cy="496970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52181" y="1437858"/>
            <a:ext cx="2213113" cy="4969707"/>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8932901" y="1437857"/>
            <a:ext cx="2213113" cy="496970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55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Migration and consolidation strategy</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err="1"/>
              <a:t>Analyze</a:t>
            </a:r>
            <a:r>
              <a:rPr lang="en-GB" dirty="0"/>
              <a:t> Existing Artifact and Container Repositories</a:t>
            </a:r>
          </a:p>
          <a:p>
            <a:r>
              <a:rPr lang="en-GB" dirty="0" err="1"/>
              <a:t>Analyze</a:t>
            </a:r>
            <a:r>
              <a:rPr lang="en-GB" dirty="0"/>
              <a:t> Existing Test Management Tools</a:t>
            </a:r>
          </a:p>
          <a:p>
            <a:r>
              <a:rPr lang="en-GB" dirty="0" err="1"/>
              <a:t>Analyze</a:t>
            </a:r>
            <a:r>
              <a:rPr lang="en-GB" dirty="0"/>
              <a:t> Existing Work Management Tools</a:t>
            </a:r>
          </a:p>
          <a:p>
            <a:r>
              <a:rPr lang="en-GB" dirty="0"/>
              <a:t>Recommend Migration and Integration Strategies for </a:t>
            </a:r>
          </a:p>
          <a:p>
            <a:pPr lvl="1"/>
            <a:r>
              <a:rPr lang="en-GB" dirty="0"/>
              <a:t>Artifact Repositories</a:t>
            </a:r>
          </a:p>
          <a:p>
            <a:pPr lvl="1"/>
            <a:r>
              <a:rPr lang="en-GB" dirty="0"/>
              <a:t>Source Control</a:t>
            </a:r>
          </a:p>
          <a:p>
            <a:pPr lvl="1"/>
            <a:r>
              <a:rPr lang="en-GB" dirty="0"/>
              <a:t>Test Management and</a:t>
            </a:r>
          </a:p>
          <a:p>
            <a:pPr lvl="1"/>
            <a:r>
              <a:rPr lang="en-GB" dirty="0"/>
              <a:t>Work Management</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5FBFCA2-B3CA-447B-B279-CE0616D58507}"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496837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141890" y="0"/>
            <a:ext cx="11918731" cy="58461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GB" dirty="0"/>
              <a:t>Migration and consolidation strategy</a:t>
            </a:r>
            <a:endParaRPr dirty="0"/>
          </a:p>
        </p:txBody>
      </p:sp>
      <p:sp>
        <p:nvSpPr>
          <p:cNvPr id="96" name="Google Shape;96;p3"/>
          <p:cNvSpPr txBox="1">
            <a:spLocks noGrp="1"/>
          </p:cNvSpPr>
          <p:nvPr>
            <p:ph type="body" idx="1"/>
          </p:nvPr>
        </p:nvSpPr>
        <p:spPr>
          <a:xfrm>
            <a:off x="141889" y="584616"/>
            <a:ext cx="11918731" cy="587925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dk1"/>
              </a:buClr>
              <a:buSzPts val="1800"/>
              <a:buNone/>
            </a:pPr>
            <a:endParaRPr/>
          </a:p>
        </p:txBody>
      </p:sp>
      <p:sp>
        <p:nvSpPr>
          <p:cNvPr id="97" name="Google Shape;97;p3"/>
          <p:cNvSpPr txBox="1">
            <a:spLocks noGrp="1"/>
          </p:cNvSpPr>
          <p:nvPr>
            <p:ph type="dt" idx="10"/>
          </p:nvPr>
        </p:nvSpPr>
        <p:spPr>
          <a:xfrm>
            <a:off x="141889" y="6463866"/>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1C4EB6BA-69AC-4F60-BE38-A0371FAEC00D}" type="datetime3">
              <a:rPr lang="en-US" smtClean="0"/>
              <a:t>11 January 2023</a:t>
            </a:fld>
            <a:endParaRPr/>
          </a:p>
        </p:txBody>
      </p:sp>
      <p:pic>
        <p:nvPicPr>
          <p:cNvPr id="99" name="Google Shape;99;p3" descr="WHAT IS DEVOPS? - Near Coding"/>
          <p:cNvPicPr preferRelativeResize="0"/>
          <p:nvPr/>
        </p:nvPicPr>
        <p:blipFill rotWithShape="1">
          <a:blip r:embed="rId3">
            <a:alphaModFix/>
          </a:blip>
          <a:srcRect/>
          <a:stretch/>
        </p:blipFill>
        <p:spPr>
          <a:xfrm>
            <a:off x="647868" y="652667"/>
            <a:ext cx="10906772" cy="5787888"/>
          </a:xfrm>
          <a:prstGeom prst="rect">
            <a:avLst/>
          </a:prstGeom>
          <a:noFill/>
          <a:ln>
            <a:noFill/>
          </a:ln>
        </p:spPr>
      </p:pic>
      <p:sp>
        <p:nvSpPr>
          <p:cNvPr id="2" name="Slide Number Placeholder 1">
            <a:extLst>
              <a:ext uri="{FF2B5EF4-FFF2-40B4-BE49-F238E27FC236}">
                <a16:creationId xmlns:a16="http://schemas.microsoft.com/office/drawing/2014/main" id="{37BB4454-ED04-36D5-ACDE-69130A3134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4849-B5A4-4593-93DE-A7CDFC3EA096}"/>
              </a:ext>
            </a:extLst>
          </p:cNvPr>
          <p:cNvSpPr>
            <a:spLocks noGrp="1"/>
          </p:cNvSpPr>
          <p:nvPr>
            <p:ph type="title"/>
          </p:nvPr>
        </p:nvSpPr>
        <p:spPr>
          <a:xfrm>
            <a:off x="455996" y="688613"/>
            <a:ext cx="6560847" cy="795089"/>
          </a:xfrm>
        </p:spPr>
        <p:txBody>
          <a:bodyPr/>
          <a:lstStyle/>
          <a:p>
            <a:r>
              <a:rPr lang="en-US" dirty="0"/>
              <a:t>Migrate or integrate existing work management tools</a:t>
            </a:r>
          </a:p>
        </p:txBody>
      </p:sp>
      <p:pic>
        <p:nvPicPr>
          <p:cNvPr id="6" name="Picture 5" descr="Icon of small circles connected by lines forming a big circle">
            <a:extLst>
              <a:ext uri="{FF2B5EF4-FFF2-40B4-BE49-F238E27FC236}">
                <a16:creationId xmlns:a16="http://schemas.microsoft.com/office/drawing/2014/main" id="{56C34FC5-7049-4352-9C9F-0214898E9D26}"/>
              </a:ext>
            </a:extLst>
          </p:cNvPr>
          <p:cNvPicPr>
            <a:picLocks noChangeAspect="1"/>
          </p:cNvPicPr>
          <p:nvPr/>
        </p:nvPicPr>
        <p:blipFill>
          <a:blip r:embed="rId3"/>
          <a:stretch>
            <a:fillRect/>
          </a:stretch>
        </p:blipFill>
        <p:spPr>
          <a:xfrm>
            <a:off x="455996" y="1982834"/>
            <a:ext cx="924195" cy="930664"/>
          </a:xfrm>
          <a:prstGeom prst="rect">
            <a:avLst/>
          </a:prstGeom>
        </p:spPr>
      </p:pic>
      <p:sp>
        <p:nvSpPr>
          <p:cNvPr id="4" name="Rectangle 3">
            <a:extLst>
              <a:ext uri="{FF2B5EF4-FFF2-40B4-BE49-F238E27FC236}">
                <a16:creationId xmlns:a16="http://schemas.microsoft.com/office/drawing/2014/main" id="{607E3438-CC5C-4F8D-8F2C-5A2C5B60EA3A}"/>
              </a:ext>
            </a:extLst>
          </p:cNvPr>
          <p:cNvSpPr/>
          <p:nvPr/>
        </p:nvSpPr>
        <p:spPr>
          <a:xfrm>
            <a:off x="1680799" y="1982834"/>
            <a:ext cx="10055205" cy="2694584"/>
          </a:xfrm>
          <a:prstGeom prst="rect">
            <a:avLst/>
          </a:prstGeom>
        </p:spPr>
        <p:txBody>
          <a:bodyPr wrap="square" lIns="0" tIns="0" rIns="0" bIns="0" anchor="t">
            <a:spAutoFit/>
          </a:bodyPr>
          <a:lstStyle/>
          <a:p>
            <a:pPr>
              <a:spcBef>
                <a:spcPts val="588"/>
              </a:spcBef>
              <a:spcAft>
                <a:spcPts val="588"/>
              </a:spcAft>
            </a:pPr>
            <a:r>
              <a:rPr lang="en-US" sz="2353" dirty="0">
                <a:solidFill>
                  <a:schemeClr val="tx1"/>
                </a:solidFill>
                <a:latin typeface="+mj-lt"/>
              </a:rPr>
              <a:t>Both Azure DevOps and GitHub can be integrated with a wide variety of existing work management tools:</a:t>
            </a:r>
          </a:p>
          <a:p>
            <a:pPr marL="346727" lvl="1" indent="-336145">
              <a:spcBef>
                <a:spcPts val="588"/>
              </a:spcBef>
              <a:spcAft>
                <a:spcPts val="588"/>
              </a:spcAft>
              <a:buClr>
                <a:schemeClr val="tx1"/>
              </a:buClr>
              <a:buFont typeface="Arial"/>
              <a:buChar char="•"/>
            </a:pPr>
            <a:r>
              <a:rPr lang="en-US" sz="1961" dirty="0">
                <a:solidFill>
                  <a:schemeClr val="tx1"/>
                </a:solidFill>
                <a:hlinkClick r:id="rId4">
                  <a:extLst>
                    <a:ext uri="{A12FA001-AC4F-418D-AE19-62706E023703}">
                      <ahyp:hlinkClr xmlns:ahyp="http://schemas.microsoft.com/office/drawing/2018/hyperlinkcolor" val="tx"/>
                    </a:ext>
                  </a:extLst>
                </a:hlinkClick>
              </a:rPr>
              <a:t>Trello integration tooling</a:t>
            </a:r>
            <a:r>
              <a:rPr lang="en-US" sz="1961" dirty="0">
                <a:solidFill>
                  <a:schemeClr val="tx1"/>
                </a:solidFill>
              </a:rPr>
              <a:t> is a free, flexible, and visual way to organize anything with anyone. </a:t>
            </a:r>
            <a:endParaRPr lang="en-US" sz="1961" dirty="0">
              <a:solidFill>
                <a:schemeClr val="tx1"/>
              </a:solidFill>
              <a:cs typeface="Segoe UI"/>
            </a:endParaRPr>
          </a:p>
          <a:p>
            <a:pPr marL="346727" lvl="1" indent="-336145">
              <a:spcBef>
                <a:spcPts val="588"/>
              </a:spcBef>
              <a:spcAft>
                <a:spcPts val="588"/>
              </a:spcAft>
              <a:buClr>
                <a:schemeClr val="tx1"/>
              </a:buClr>
              <a:buFont typeface="Arial"/>
              <a:buChar char="•"/>
            </a:pPr>
            <a:r>
              <a:rPr lang="en-US" sz="1961" dirty="0">
                <a:solidFill>
                  <a:schemeClr val="tx1"/>
                </a:solidFill>
                <a:hlinkClick r:id="rId5">
                  <a:extLst>
                    <a:ext uri="{A12FA001-AC4F-418D-AE19-62706E023703}">
                      <ahyp:hlinkClr xmlns:ahyp="http://schemas.microsoft.com/office/drawing/2018/hyperlinkcolor" val="tx"/>
                    </a:ext>
                  </a:extLst>
                </a:hlinkClick>
              </a:rPr>
              <a:t>Solidify</a:t>
            </a:r>
            <a:r>
              <a:rPr lang="en-US" sz="1961" dirty="0">
                <a:solidFill>
                  <a:schemeClr val="tx1"/>
                </a:solidFill>
              </a:rPr>
              <a:t> offers a tool for Jira to Azure DevOps migration.</a:t>
            </a:r>
            <a:endParaRPr lang="en-US" sz="1961" dirty="0">
              <a:solidFill>
                <a:schemeClr val="tx1"/>
              </a:solidFill>
              <a:cs typeface="Segoe UI"/>
            </a:endParaRPr>
          </a:p>
          <a:p>
            <a:pPr marL="346727" lvl="1" indent="-336145">
              <a:spcBef>
                <a:spcPts val="588"/>
              </a:spcBef>
              <a:spcAft>
                <a:spcPts val="588"/>
              </a:spcAft>
              <a:buClr>
                <a:schemeClr val="tx1"/>
              </a:buClr>
              <a:buFont typeface="Arial"/>
              <a:buChar char="•"/>
            </a:pPr>
            <a:r>
              <a:rPr lang="en-US" sz="1961" dirty="0">
                <a:solidFill>
                  <a:schemeClr val="tx1"/>
                </a:solidFill>
              </a:rPr>
              <a:t>Third party organizations offer commercial tooling to assist with migrating other work management tools like Aha, BugZilla, ClearQuest.</a:t>
            </a:r>
            <a:endParaRPr lang="en-US" sz="1961" dirty="0">
              <a:solidFill>
                <a:schemeClr val="tx1"/>
              </a:solidFill>
              <a:cs typeface="Segoe UI"/>
            </a:endParaRPr>
          </a:p>
        </p:txBody>
      </p:sp>
    </p:spTree>
    <p:extLst>
      <p:ext uri="{BB962C8B-B14F-4D97-AF65-F5344CB8AC3E}">
        <p14:creationId xmlns:p14="http://schemas.microsoft.com/office/powerpoint/2010/main" val="23257980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4B4C-57B7-4AD3-A3E8-848AB10337B3}"/>
              </a:ext>
            </a:extLst>
          </p:cNvPr>
          <p:cNvSpPr>
            <a:spLocks noGrp="1"/>
          </p:cNvSpPr>
          <p:nvPr>
            <p:ph type="title"/>
          </p:nvPr>
        </p:nvSpPr>
        <p:spPr>
          <a:xfrm>
            <a:off x="455995" y="620827"/>
            <a:ext cx="11306469" cy="403079"/>
          </a:xfrm>
        </p:spPr>
        <p:txBody>
          <a:bodyPr/>
          <a:lstStyle/>
          <a:p>
            <a:r>
              <a:rPr lang="en-US" dirty="0"/>
              <a:t>Migrate or integrate existing test management tools</a:t>
            </a:r>
          </a:p>
        </p:txBody>
      </p:sp>
      <p:pic>
        <p:nvPicPr>
          <p:cNvPr id="7" name="Picture 6" descr="Icon of two chat bubbles">
            <a:extLst>
              <a:ext uri="{FF2B5EF4-FFF2-40B4-BE49-F238E27FC236}">
                <a16:creationId xmlns:a16="http://schemas.microsoft.com/office/drawing/2014/main" id="{BA9F4029-DE72-40D5-BEDA-478C47ECF0DA}"/>
              </a:ext>
            </a:extLst>
          </p:cNvPr>
          <p:cNvPicPr>
            <a:picLocks noChangeAspect="1"/>
          </p:cNvPicPr>
          <p:nvPr/>
        </p:nvPicPr>
        <p:blipFill>
          <a:blip r:embed="rId3"/>
          <a:stretch>
            <a:fillRect/>
          </a:stretch>
        </p:blipFill>
        <p:spPr>
          <a:xfrm>
            <a:off x="418642" y="1398699"/>
            <a:ext cx="985072" cy="985072"/>
          </a:xfrm>
          <a:prstGeom prst="rect">
            <a:avLst/>
          </a:prstGeom>
        </p:spPr>
      </p:pic>
      <p:sp>
        <p:nvSpPr>
          <p:cNvPr id="8" name="Rectangle 7">
            <a:extLst>
              <a:ext uri="{FF2B5EF4-FFF2-40B4-BE49-F238E27FC236}">
                <a16:creationId xmlns:a16="http://schemas.microsoft.com/office/drawing/2014/main" id="{A41A343B-AA10-42C1-9C26-3616E2271E42}"/>
              </a:ext>
            </a:extLst>
          </p:cNvPr>
          <p:cNvSpPr/>
          <p:nvPr/>
        </p:nvSpPr>
        <p:spPr>
          <a:xfrm>
            <a:off x="1707476" y="1529163"/>
            <a:ext cx="9389039" cy="724143"/>
          </a:xfrm>
          <a:prstGeom prst="rect">
            <a:avLst/>
          </a:prstGeom>
        </p:spPr>
        <p:txBody>
          <a:bodyPr wrap="square" lIns="0" tIns="0" rIns="0" bIns="0" anchor="t">
            <a:spAutoFit/>
          </a:bodyPr>
          <a:lstStyle/>
          <a:p>
            <a:r>
              <a:rPr lang="en-US" sz="2353" dirty="0"/>
              <a:t>Azure Test Plans are used to track sprints and milestones. There is a Test &amp; Feedback extension available in the Visual Studio Marketplace.</a:t>
            </a:r>
          </a:p>
        </p:txBody>
      </p:sp>
      <p:cxnSp>
        <p:nvCxnSpPr>
          <p:cNvPr id="9" name="Straight Connector 8">
            <a:extLst>
              <a:ext uri="{FF2B5EF4-FFF2-40B4-BE49-F238E27FC236}">
                <a16:creationId xmlns:a16="http://schemas.microsoft.com/office/drawing/2014/main" id="{D7CB46DA-7980-4C26-BD63-9D4C823C6A11}"/>
              </a:ext>
              <a:ext uri="{C183D7F6-B498-43B3-948B-1728B52AA6E4}">
                <adec:decorative xmlns:adec="http://schemas.microsoft.com/office/drawing/2017/decorative" val="1"/>
              </a:ext>
            </a:extLst>
          </p:cNvPr>
          <p:cNvCxnSpPr>
            <a:cxnSpLocks/>
          </p:cNvCxnSpPr>
          <p:nvPr/>
        </p:nvCxnSpPr>
        <p:spPr>
          <a:xfrm>
            <a:off x="1764837" y="2655818"/>
            <a:ext cx="938903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wrench and screw driver">
            <a:extLst>
              <a:ext uri="{FF2B5EF4-FFF2-40B4-BE49-F238E27FC236}">
                <a16:creationId xmlns:a16="http://schemas.microsoft.com/office/drawing/2014/main" id="{C19A529E-5701-400F-9BDF-18CFE519E47D}"/>
              </a:ext>
            </a:extLst>
          </p:cNvPr>
          <p:cNvPicPr>
            <a:picLocks noChangeAspect="1"/>
          </p:cNvPicPr>
          <p:nvPr/>
        </p:nvPicPr>
        <p:blipFill>
          <a:blip r:embed="rId4"/>
          <a:stretch>
            <a:fillRect/>
          </a:stretch>
        </p:blipFill>
        <p:spPr>
          <a:xfrm>
            <a:off x="443605" y="3058331"/>
            <a:ext cx="985072" cy="985072"/>
          </a:xfrm>
          <a:prstGeom prst="rect">
            <a:avLst/>
          </a:prstGeom>
        </p:spPr>
      </p:pic>
      <p:sp>
        <p:nvSpPr>
          <p:cNvPr id="11" name="Rectangle 10">
            <a:extLst>
              <a:ext uri="{FF2B5EF4-FFF2-40B4-BE49-F238E27FC236}">
                <a16:creationId xmlns:a16="http://schemas.microsoft.com/office/drawing/2014/main" id="{C6458003-2519-4378-9348-1625553B4239}"/>
              </a:ext>
            </a:extLst>
          </p:cNvPr>
          <p:cNvSpPr/>
          <p:nvPr/>
        </p:nvSpPr>
        <p:spPr>
          <a:xfrm>
            <a:off x="1707476" y="3058331"/>
            <a:ext cx="9446400" cy="1946135"/>
          </a:xfrm>
          <a:prstGeom prst="rect">
            <a:avLst/>
          </a:prstGeom>
        </p:spPr>
        <p:txBody>
          <a:bodyPr wrap="square" lIns="0" tIns="0" rIns="0" bIns="0" anchor="t">
            <a:spAutoFit/>
          </a:bodyPr>
          <a:lstStyle/>
          <a:p>
            <a:r>
              <a:rPr lang="en-US" sz="2353" dirty="0">
                <a:latin typeface="+mj-lt"/>
              </a:rPr>
              <a:t>Other tools:</a:t>
            </a:r>
          </a:p>
          <a:p>
            <a:pPr lvl="1">
              <a:spcBef>
                <a:spcPts val="588"/>
              </a:spcBef>
              <a:spcAft>
                <a:spcPts val="588"/>
              </a:spcAft>
              <a:buClr>
                <a:schemeClr val="tx1"/>
              </a:buClr>
            </a:pPr>
            <a:r>
              <a:rPr lang="en-US" sz="1961" dirty="0">
                <a:solidFill>
                  <a:schemeClr val="tx2"/>
                </a:solidFill>
                <a:hlinkClick r:id="rId5">
                  <a:extLst>
                    <a:ext uri="{A12FA001-AC4F-418D-AE19-62706E023703}">
                      <ahyp:hlinkClr xmlns:ahyp="http://schemas.microsoft.com/office/drawing/2018/hyperlinkcolor" val="tx"/>
                    </a:ext>
                  </a:extLst>
                </a:hlinkClick>
              </a:rPr>
              <a:t>Apache JMeter</a:t>
            </a:r>
            <a:r>
              <a:rPr lang="en-US" sz="1961" dirty="0">
                <a:solidFill>
                  <a:schemeClr val="tx2"/>
                </a:solidFill>
              </a:rPr>
              <a:t> </a:t>
            </a:r>
            <a:r>
              <a:rPr lang="en-US" sz="1961" dirty="0"/>
              <a:t>is open-source software written in Java and designed to load test functional behavior and measure performance.</a:t>
            </a:r>
            <a:endParaRPr lang="en-US" sz="1961" dirty="0">
              <a:cs typeface="Segoe UI"/>
            </a:endParaRPr>
          </a:p>
          <a:p>
            <a:pPr lvl="1">
              <a:spcBef>
                <a:spcPts val="588"/>
              </a:spcBef>
              <a:spcAft>
                <a:spcPts val="588"/>
              </a:spcAft>
              <a:buClr>
                <a:schemeClr val="tx1"/>
              </a:buClr>
            </a:pPr>
            <a:r>
              <a:rPr lang="en-US" sz="1961" dirty="0">
                <a:solidFill>
                  <a:schemeClr val="tx2"/>
                </a:solidFill>
                <a:hlinkClick r:id="rId6">
                  <a:extLst>
                    <a:ext uri="{A12FA001-AC4F-418D-AE19-62706E023703}">
                      <ahyp:hlinkClr xmlns:ahyp="http://schemas.microsoft.com/office/drawing/2018/hyperlinkcolor" val="tx"/>
                    </a:ext>
                  </a:extLst>
                </a:hlinkClick>
              </a:rPr>
              <a:t>Pester</a:t>
            </a:r>
            <a:r>
              <a:rPr lang="en-US" sz="1961" dirty="0">
                <a:solidFill>
                  <a:schemeClr val="tx2"/>
                </a:solidFill>
              </a:rPr>
              <a:t> </a:t>
            </a:r>
            <a:r>
              <a:rPr lang="en-US" sz="1961" dirty="0"/>
              <a:t>is a tool that can be used to automate the testing of PowerShell code.</a:t>
            </a:r>
            <a:endParaRPr lang="en-US" sz="1961" dirty="0">
              <a:cs typeface="Segoe UI"/>
            </a:endParaRPr>
          </a:p>
          <a:p>
            <a:pPr lvl="1">
              <a:spcBef>
                <a:spcPts val="588"/>
              </a:spcBef>
              <a:spcAft>
                <a:spcPts val="588"/>
              </a:spcAft>
              <a:buClr>
                <a:schemeClr val="tx1"/>
              </a:buClr>
            </a:pPr>
            <a:r>
              <a:rPr lang="en-US" sz="1961" dirty="0">
                <a:solidFill>
                  <a:schemeClr val="tx2"/>
                </a:solidFill>
                <a:hlinkClick r:id="rId7">
                  <a:extLst>
                    <a:ext uri="{A12FA001-AC4F-418D-AE19-62706E023703}">
                      <ahyp:hlinkClr xmlns:ahyp="http://schemas.microsoft.com/office/drawing/2018/hyperlinkcolor" val="tx"/>
                    </a:ext>
                  </a:extLst>
                </a:hlinkClick>
              </a:rPr>
              <a:t>SoapUI</a:t>
            </a:r>
            <a:r>
              <a:rPr lang="en-US" sz="1961" dirty="0">
                <a:solidFill>
                  <a:schemeClr val="tx2"/>
                </a:solidFill>
              </a:rPr>
              <a:t> </a:t>
            </a:r>
            <a:r>
              <a:rPr lang="en-US" sz="1961" dirty="0"/>
              <a:t>provides another testing framework for SOAP and REST testing.</a:t>
            </a:r>
            <a:endParaRPr lang="en-US" sz="1961" dirty="0">
              <a:cs typeface="Segoe UI"/>
            </a:endParaRPr>
          </a:p>
        </p:txBody>
      </p:sp>
      <p:pic>
        <p:nvPicPr>
          <p:cNvPr id="3" name="Picture 2" descr="A tick mark">
            <a:extLst>
              <a:ext uri="{FF2B5EF4-FFF2-40B4-BE49-F238E27FC236}">
                <a16:creationId xmlns:a16="http://schemas.microsoft.com/office/drawing/2014/main" id="{9E395DB8-A9D3-4147-9505-147A5EDDED09}"/>
              </a:ext>
            </a:extLst>
          </p:cNvPr>
          <p:cNvPicPr>
            <a:picLocks noChangeAspect="1"/>
          </p:cNvPicPr>
          <p:nvPr/>
        </p:nvPicPr>
        <p:blipFill>
          <a:blip r:embed="rId8"/>
          <a:stretch>
            <a:fillRect/>
          </a:stretch>
        </p:blipFill>
        <p:spPr>
          <a:xfrm>
            <a:off x="418644" y="6090483"/>
            <a:ext cx="770992" cy="765016"/>
          </a:xfrm>
          <a:prstGeom prst="rect">
            <a:avLst/>
          </a:prstGeom>
        </p:spPr>
      </p:pic>
      <p:sp>
        <p:nvSpPr>
          <p:cNvPr id="12" name="Freeform: Shape 11">
            <a:extLst>
              <a:ext uri="{FF2B5EF4-FFF2-40B4-BE49-F238E27FC236}">
                <a16:creationId xmlns:a16="http://schemas.microsoft.com/office/drawing/2014/main" id="{9DBEDB39-0E0B-4C2A-8172-2760C65BF838}"/>
              </a:ext>
            </a:extLst>
          </p:cNvPr>
          <p:cNvSpPr/>
          <p:nvPr/>
        </p:nvSpPr>
        <p:spPr bwMode="auto">
          <a:xfrm>
            <a:off x="1" y="6090483"/>
            <a:ext cx="12192000" cy="767030"/>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7"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961" dirty="0">
                <a:solidFill>
                  <a:schemeClr val="tx1"/>
                </a:solidFill>
                <a:latin typeface="+mj-lt"/>
                <a:cs typeface="Segoe UI Semibold" panose="020B0702040204020203" pitchFamily="34" charset="0"/>
              </a:rPr>
              <a:t>If you are using Microsoft Test Manager, you should plan to migrate to Azure Test Plans</a:t>
            </a:r>
          </a:p>
        </p:txBody>
      </p:sp>
    </p:spTree>
    <p:extLst>
      <p:ext uri="{BB962C8B-B14F-4D97-AF65-F5344CB8AC3E}">
        <p14:creationId xmlns:p14="http://schemas.microsoft.com/office/powerpoint/2010/main" val="63134055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6CFF-2E17-418C-B74B-AEF01878A7CD}"/>
              </a:ext>
            </a:extLst>
          </p:cNvPr>
          <p:cNvSpPr>
            <a:spLocks noGrp="1"/>
          </p:cNvSpPr>
          <p:nvPr>
            <p:ph type="title"/>
          </p:nvPr>
        </p:nvSpPr>
        <p:spPr>
          <a:xfrm>
            <a:off x="455995" y="620827"/>
            <a:ext cx="11306469" cy="403079"/>
          </a:xfrm>
        </p:spPr>
        <p:txBody>
          <a:bodyPr/>
          <a:lstStyle/>
          <a:p>
            <a:r>
              <a:rPr lang="en-US" dirty="0"/>
              <a:t>Identify project metrics and key performance indicators (KPIs)</a:t>
            </a:r>
          </a:p>
        </p:txBody>
      </p:sp>
      <p:pic>
        <p:nvPicPr>
          <p:cNvPr id="8" name="Picture 7" descr="Icon of arrow positioned diagonally">
            <a:extLst>
              <a:ext uri="{FF2B5EF4-FFF2-40B4-BE49-F238E27FC236}">
                <a16:creationId xmlns:a16="http://schemas.microsoft.com/office/drawing/2014/main" id="{957DA8CE-C2D3-4A92-A158-261BD4C062E3}"/>
              </a:ext>
            </a:extLst>
          </p:cNvPr>
          <p:cNvPicPr>
            <a:picLocks noChangeAspect="1"/>
          </p:cNvPicPr>
          <p:nvPr/>
        </p:nvPicPr>
        <p:blipFill>
          <a:blip r:embed="rId3"/>
          <a:stretch>
            <a:fillRect/>
          </a:stretch>
        </p:blipFill>
        <p:spPr>
          <a:xfrm>
            <a:off x="418644" y="1279097"/>
            <a:ext cx="933776" cy="933776"/>
          </a:xfrm>
          <a:prstGeom prst="rect">
            <a:avLst/>
          </a:prstGeom>
        </p:spPr>
      </p:pic>
      <p:sp>
        <p:nvSpPr>
          <p:cNvPr id="15" name="Rectangle 14">
            <a:extLst>
              <a:ext uri="{FF2B5EF4-FFF2-40B4-BE49-F238E27FC236}">
                <a16:creationId xmlns:a16="http://schemas.microsoft.com/office/drawing/2014/main" id="{DF98DA15-06B6-4D29-890D-C11A0AF0B292}"/>
              </a:ext>
            </a:extLst>
          </p:cNvPr>
          <p:cNvSpPr/>
          <p:nvPr/>
        </p:nvSpPr>
        <p:spPr>
          <a:xfrm>
            <a:off x="1668347" y="1444259"/>
            <a:ext cx="10105011" cy="603453"/>
          </a:xfrm>
          <a:prstGeom prst="rect">
            <a:avLst/>
          </a:prstGeom>
        </p:spPr>
        <p:txBody>
          <a:bodyPr wrap="square" lIns="0" tIns="0" rIns="0" bIns="0">
            <a:spAutoFit/>
          </a:bodyPr>
          <a:lstStyle/>
          <a:p>
            <a:r>
              <a:rPr lang="en-US" sz="1961" dirty="0">
                <a:latin typeface="+mj-lt"/>
              </a:rPr>
              <a:t>Faster outcomes </a:t>
            </a:r>
            <a:r>
              <a:rPr lang="en-US" sz="1961" dirty="0"/>
              <a:t>– Deployment frequency, deployment speed, deployment size, and</a:t>
            </a:r>
            <a:br>
              <a:rPr lang="en-US" sz="1961" dirty="0"/>
            </a:br>
            <a:r>
              <a:rPr lang="en-US" sz="1961" dirty="0"/>
              <a:t>lead time</a:t>
            </a:r>
          </a:p>
        </p:txBody>
      </p:sp>
      <p:cxnSp>
        <p:nvCxnSpPr>
          <p:cNvPr id="21" name="Straight Connector 20">
            <a:extLst>
              <a:ext uri="{FF2B5EF4-FFF2-40B4-BE49-F238E27FC236}">
                <a16:creationId xmlns:a16="http://schemas.microsoft.com/office/drawing/2014/main" id="{8CD27BE0-C028-4BCF-B49F-1500B4E03CF1}"/>
              </a:ext>
              <a:ext uri="{C183D7F6-B498-43B3-948B-1728B52AA6E4}">
                <adec:decorative xmlns:adec="http://schemas.microsoft.com/office/drawing/2017/decorative" val="1"/>
              </a:ext>
            </a:extLst>
          </p:cNvPr>
          <p:cNvCxnSpPr>
            <a:cxnSpLocks/>
          </p:cNvCxnSpPr>
          <p:nvPr/>
        </p:nvCxnSpPr>
        <p:spPr>
          <a:xfrm>
            <a:off x="1666611" y="2339993"/>
            <a:ext cx="1010674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three gears depicting efficiency">
            <a:extLst>
              <a:ext uri="{FF2B5EF4-FFF2-40B4-BE49-F238E27FC236}">
                <a16:creationId xmlns:a16="http://schemas.microsoft.com/office/drawing/2014/main" id="{918E467D-7CCC-401C-A3E4-A8689A76B510}"/>
              </a:ext>
            </a:extLst>
          </p:cNvPr>
          <p:cNvPicPr>
            <a:picLocks noChangeAspect="1"/>
          </p:cNvPicPr>
          <p:nvPr/>
        </p:nvPicPr>
        <p:blipFill>
          <a:blip r:embed="rId4"/>
          <a:stretch>
            <a:fillRect/>
          </a:stretch>
        </p:blipFill>
        <p:spPr>
          <a:xfrm>
            <a:off x="418644" y="2467113"/>
            <a:ext cx="933776" cy="933776"/>
          </a:xfrm>
          <a:prstGeom prst="rect">
            <a:avLst/>
          </a:prstGeom>
        </p:spPr>
      </p:pic>
      <p:sp>
        <p:nvSpPr>
          <p:cNvPr id="16" name="Rectangle 15">
            <a:extLst>
              <a:ext uri="{FF2B5EF4-FFF2-40B4-BE49-F238E27FC236}">
                <a16:creationId xmlns:a16="http://schemas.microsoft.com/office/drawing/2014/main" id="{2D81C578-D450-416A-9568-E89B49CED1B3}"/>
              </a:ext>
            </a:extLst>
          </p:cNvPr>
          <p:cNvSpPr/>
          <p:nvPr/>
        </p:nvSpPr>
        <p:spPr>
          <a:xfrm>
            <a:off x="1668347" y="2632275"/>
            <a:ext cx="10105011" cy="603453"/>
          </a:xfrm>
          <a:prstGeom prst="rect">
            <a:avLst/>
          </a:prstGeom>
        </p:spPr>
        <p:txBody>
          <a:bodyPr wrap="square" lIns="0" tIns="0" rIns="0" bIns="0">
            <a:spAutoFit/>
          </a:bodyPr>
          <a:lstStyle/>
          <a:p>
            <a:r>
              <a:rPr lang="en-US" sz="1961" dirty="0">
                <a:latin typeface="+mj-lt"/>
              </a:rPr>
              <a:t>Efficiency </a:t>
            </a:r>
            <a:r>
              <a:rPr lang="en-US" sz="1961" dirty="0"/>
              <a:t>– Server to admin ratio, staff member to customers ratio, application usage, and application performance</a:t>
            </a:r>
          </a:p>
        </p:txBody>
      </p:sp>
      <p:cxnSp>
        <p:nvCxnSpPr>
          <p:cNvPr id="22" name="Straight Connector 21">
            <a:extLst>
              <a:ext uri="{FF2B5EF4-FFF2-40B4-BE49-F238E27FC236}">
                <a16:creationId xmlns:a16="http://schemas.microsoft.com/office/drawing/2014/main" id="{6603D9AF-7555-407B-AB6B-C1BB8E08509A}"/>
              </a:ext>
              <a:ext uri="{C183D7F6-B498-43B3-948B-1728B52AA6E4}">
                <adec:decorative xmlns:adec="http://schemas.microsoft.com/office/drawing/2017/decorative" val="1"/>
              </a:ext>
            </a:extLst>
          </p:cNvPr>
          <p:cNvCxnSpPr>
            <a:cxnSpLocks/>
          </p:cNvCxnSpPr>
          <p:nvPr/>
        </p:nvCxnSpPr>
        <p:spPr>
          <a:xfrm>
            <a:off x="1666611" y="3528009"/>
            <a:ext cx="1010674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 of a lightning bolt symbol inside a circle">
            <a:extLst>
              <a:ext uri="{FF2B5EF4-FFF2-40B4-BE49-F238E27FC236}">
                <a16:creationId xmlns:a16="http://schemas.microsoft.com/office/drawing/2014/main" id="{1E29A88B-0068-4B4B-A868-5F236DE1E798}"/>
              </a:ext>
            </a:extLst>
          </p:cNvPr>
          <p:cNvPicPr>
            <a:picLocks noChangeAspect="1"/>
          </p:cNvPicPr>
          <p:nvPr/>
        </p:nvPicPr>
        <p:blipFill>
          <a:blip r:embed="rId5"/>
          <a:stretch>
            <a:fillRect/>
          </a:stretch>
        </p:blipFill>
        <p:spPr>
          <a:xfrm>
            <a:off x="418644" y="3655129"/>
            <a:ext cx="933776" cy="933776"/>
          </a:xfrm>
          <a:prstGeom prst="rect">
            <a:avLst/>
          </a:prstGeom>
        </p:spPr>
      </p:pic>
      <p:sp>
        <p:nvSpPr>
          <p:cNvPr id="17" name="Rectangle 16">
            <a:extLst>
              <a:ext uri="{FF2B5EF4-FFF2-40B4-BE49-F238E27FC236}">
                <a16:creationId xmlns:a16="http://schemas.microsoft.com/office/drawing/2014/main" id="{90261EE4-44B0-4148-8E5A-83785E6DE9F4}"/>
              </a:ext>
            </a:extLst>
          </p:cNvPr>
          <p:cNvSpPr/>
          <p:nvPr/>
        </p:nvSpPr>
        <p:spPr>
          <a:xfrm>
            <a:off x="1668347" y="3669427"/>
            <a:ext cx="10105011" cy="905179"/>
          </a:xfrm>
          <a:prstGeom prst="rect">
            <a:avLst/>
          </a:prstGeom>
        </p:spPr>
        <p:txBody>
          <a:bodyPr wrap="square" lIns="0" tIns="0" rIns="0" bIns="0">
            <a:spAutoFit/>
          </a:bodyPr>
          <a:lstStyle/>
          <a:p>
            <a:r>
              <a:rPr lang="en-US" sz="1961" dirty="0">
                <a:latin typeface="+mj-lt"/>
              </a:rPr>
              <a:t>Quality and security </a:t>
            </a:r>
            <a:r>
              <a:rPr lang="en-US" sz="1961" dirty="0"/>
              <a:t>– Deployment failure rates, application failure rates, mean time to recover, bug report rates, test pass rates, defect escape rate, availability, service level agreement (SLA) achievement, and mean time to detection</a:t>
            </a:r>
          </a:p>
        </p:txBody>
      </p:sp>
      <p:cxnSp>
        <p:nvCxnSpPr>
          <p:cNvPr id="23" name="Straight Connector 22">
            <a:extLst>
              <a:ext uri="{FF2B5EF4-FFF2-40B4-BE49-F238E27FC236}">
                <a16:creationId xmlns:a16="http://schemas.microsoft.com/office/drawing/2014/main" id="{27EBE501-34DC-443C-87E5-4D41911485F3}"/>
              </a:ext>
              <a:ext uri="{C183D7F6-B498-43B3-948B-1728B52AA6E4}">
                <adec:decorative xmlns:adec="http://schemas.microsoft.com/office/drawing/2017/decorative" val="1"/>
              </a:ext>
            </a:extLst>
          </p:cNvPr>
          <p:cNvCxnSpPr>
            <a:cxnSpLocks/>
          </p:cNvCxnSpPr>
          <p:nvPr/>
        </p:nvCxnSpPr>
        <p:spPr>
          <a:xfrm>
            <a:off x="1666611" y="4716024"/>
            <a:ext cx="1010674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descr="Icon of shapes aligning">
            <a:extLst>
              <a:ext uri="{FF2B5EF4-FFF2-40B4-BE49-F238E27FC236}">
                <a16:creationId xmlns:a16="http://schemas.microsoft.com/office/drawing/2014/main" id="{042E71AA-D9E5-48C8-A144-2975CFE7078C}"/>
              </a:ext>
            </a:extLst>
          </p:cNvPr>
          <p:cNvPicPr>
            <a:picLocks noChangeAspect="1"/>
          </p:cNvPicPr>
          <p:nvPr/>
        </p:nvPicPr>
        <p:blipFill>
          <a:blip r:embed="rId6"/>
          <a:stretch>
            <a:fillRect/>
          </a:stretch>
        </p:blipFill>
        <p:spPr>
          <a:xfrm>
            <a:off x="418644" y="4843141"/>
            <a:ext cx="933776" cy="933776"/>
          </a:xfrm>
          <a:prstGeom prst="rect">
            <a:avLst/>
          </a:prstGeom>
        </p:spPr>
      </p:pic>
      <p:sp>
        <p:nvSpPr>
          <p:cNvPr id="18" name="Rectangle 17">
            <a:extLst>
              <a:ext uri="{FF2B5EF4-FFF2-40B4-BE49-F238E27FC236}">
                <a16:creationId xmlns:a16="http://schemas.microsoft.com/office/drawing/2014/main" id="{C47A27A4-C951-48D9-A354-43B7B791E87F}"/>
              </a:ext>
            </a:extLst>
          </p:cNvPr>
          <p:cNvSpPr/>
          <p:nvPr/>
        </p:nvSpPr>
        <p:spPr>
          <a:xfrm>
            <a:off x="1668347" y="5159167"/>
            <a:ext cx="10105011" cy="301727"/>
          </a:xfrm>
          <a:prstGeom prst="rect">
            <a:avLst/>
          </a:prstGeom>
        </p:spPr>
        <p:txBody>
          <a:bodyPr wrap="square" lIns="0" tIns="0" rIns="0" bIns="0">
            <a:spAutoFit/>
          </a:bodyPr>
          <a:lstStyle/>
          <a:p>
            <a:r>
              <a:rPr lang="en-US" sz="1961" dirty="0">
                <a:latin typeface="+mj-lt"/>
              </a:rPr>
              <a:t>Culture </a:t>
            </a:r>
            <a:r>
              <a:rPr lang="en-US" sz="1961" dirty="0"/>
              <a:t>– Employee morale and retention rates</a:t>
            </a:r>
          </a:p>
        </p:txBody>
      </p:sp>
      <p:sp>
        <p:nvSpPr>
          <p:cNvPr id="35" name="Freeform: Shape 34">
            <a:extLst>
              <a:ext uri="{FF2B5EF4-FFF2-40B4-BE49-F238E27FC236}">
                <a16:creationId xmlns:a16="http://schemas.microsoft.com/office/drawing/2014/main" id="{C3756182-E2F0-45B0-8DA7-D4C5BECC39C9}"/>
              </a:ext>
            </a:extLst>
          </p:cNvPr>
          <p:cNvSpPr/>
          <p:nvPr/>
        </p:nvSpPr>
        <p:spPr bwMode="auto">
          <a:xfrm>
            <a:off x="1" y="6090483"/>
            <a:ext cx="12192000" cy="767030"/>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7"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961" dirty="0">
                <a:solidFill>
                  <a:schemeClr val="tx1"/>
                </a:solidFill>
                <a:latin typeface="+mj-lt"/>
                <a:cs typeface="Segoe UI Semibold" panose="020B0702040204020203" pitchFamily="34" charset="0"/>
              </a:rPr>
              <a:t>Goals must be specific, measurable, and time-bound</a:t>
            </a:r>
          </a:p>
        </p:txBody>
      </p:sp>
      <p:pic>
        <p:nvPicPr>
          <p:cNvPr id="3" name="Picture 2" descr="A tick mark">
            <a:extLst>
              <a:ext uri="{FF2B5EF4-FFF2-40B4-BE49-F238E27FC236}">
                <a16:creationId xmlns:a16="http://schemas.microsoft.com/office/drawing/2014/main" id="{FA606E25-C73C-4341-8F17-BE2DD1F913A7}"/>
              </a:ext>
            </a:extLst>
          </p:cNvPr>
          <p:cNvPicPr>
            <a:picLocks noChangeAspect="1"/>
          </p:cNvPicPr>
          <p:nvPr/>
        </p:nvPicPr>
        <p:blipFill>
          <a:blip r:embed="rId7"/>
          <a:stretch>
            <a:fillRect/>
          </a:stretch>
        </p:blipFill>
        <p:spPr>
          <a:xfrm>
            <a:off x="418644" y="6090483"/>
            <a:ext cx="770992" cy="765016"/>
          </a:xfrm>
          <a:prstGeom prst="rect">
            <a:avLst/>
          </a:prstGeom>
        </p:spPr>
      </p:pic>
    </p:spTree>
    <p:extLst>
      <p:ext uri="{BB962C8B-B14F-4D97-AF65-F5344CB8AC3E}">
        <p14:creationId xmlns:p14="http://schemas.microsoft.com/office/powerpoint/2010/main" val="345899162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Secure development process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887BC9F0-BA0D-40F0-B4FC-1AD772CCD826}"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7" name="Google Shape;99;p3" descr="WHAT IS DEVOPS? - Near Coding">
            <a:extLst>
              <a:ext uri="{FF2B5EF4-FFF2-40B4-BE49-F238E27FC236}">
                <a16:creationId xmlns:a16="http://schemas.microsoft.com/office/drawing/2014/main" id="{FAC1D3FE-F18C-1A6B-0586-3DE49426196F}"/>
              </a:ext>
            </a:extLst>
          </p:cNvPr>
          <p:cNvPicPr preferRelativeResize="0"/>
          <p:nvPr/>
        </p:nvPicPr>
        <p:blipFill rotWithShape="1">
          <a:blip r:embed="rId2">
            <a:alphaModFix/>
          </a:blip>
          <a:srcRect/>
          <a:stretch/>
        </p:blipFill>
        <p:spPr>
          <a:xfrm>
            <a:off x="647868" y="652667"/>
            <a:ext cx="10906772" cy="5787888"/>
          </a:xfrm>
          <a:prstGeom prst="rect">
            <a:avLst/>
          </a:prstGeom>
          <a:noFill/>
          <a:ln>
            <a:noFill/>
          </a:ln>
        </p:spPr>
      </p:pic>
      <p:sp>
        <p:nvSpPr>
          <p:cNvPr id="9" name="Freeform: Shape 8">
            <a:extLst>
              <a:ext uri="{FF2B5EF4-FFF2-40B4-BE49-F238E27FC236}">
                <a16:creationId xmlns:a16="http://schemas.microsoft.com/office/drawing/2014/main" id="{B4EDDEA5-A208-DCA5-9609-315AFD760007}"/>
              </a:ext>
            </a:extLst>
          </p:cNvPr>
          <p:cNvSpPr/>
          <p:nvPr/>
        </p:nvSpPr>
        <p:spPr>
          <a:xfrm>
            <a:off x="863485" y="2136710"/>
            <a:ext cx="4950088" cy="4105470"/>
          </a:xfrm>
          <a:custGeom>
            <a:avLst/>
            <a:gdLst>
              <a:gd name="connsiteX0" fmla="*/ 302842 w 4950088"/>
              <a:gd name="connsiteY0" fmla="*/ 27992 h 4105470"/>
              <a:gd name="connsiteX1" fmla="*/ 256188 w 4950088"/>
              <a:gd name="connsiteY1" fmla="*/ 74645 h 4105470"/>
              <a:gd name="connsiteX2" fmla="*/ 134891 w 4950088"/>
              <a:gd name="connsiteY2" fmla="*/ 317241 h 4105470"/>
              <a:gd name="connsiteX3" fmla="*/ 78907 w 4950088"/>
              <a:gd name="connsiteY3" fmla="*/ 438539 h 4105470"/>
              <a:gd name="connsiteX4" fmla="*/ 22923 w 4950088"/>
              <a:gd name="connsiteY4" fmla="*/ 690466 h 4105470"/>
              <a:gd name="connsiteX5" fmla="*/ 13593 w 4950088"/>
              <a:gd name="connsiteY5" fmla="*/ 933061 h 4105470"/>
              <a:gd name="connsiteX6" fmla="*/ 13593 w 4950088"/>
              <a:gd name="connsiteY6" fmla="*/ 1240972 h 4105470"/>
              <a:gd name="connsiteX7" fmla="*/ 97568 w 4950088"/>
              <a:gd name="connsiteY7" fmla="*/ 1492898 h 4105470"/>
              <a:gd name="connsiteX8" fmla="*/ 256188 w 4950088"/>
              <a:gd name="connsiteY8" fmla="*/ 1772817 h 4105470"/>
              <a:gd name="connsiteX9" fmla="*/ 358825 w 4950088"/>
              <a:gd name="connsiteY9" fmla="*/ 2006082 h 4105470"/>
              <a:gd name="connsiteX10" fmla="*/ 414809 w 4950088"/>
              <a:gd name="connsiteY10" fmla="*/ 2127380 h 4105470"/>
              <a:gd name="connsiteX11" fmla="*/ 470793 w 4950088"/>
              <a:gd name="connsiteY11" fmla="*/ 2230017 h 4105470"/>
              <a:gd name="connsiteX12" fmla="*/ 526776 w 4950088"/>
              <a:gd name="connsiteY12" fmla="*/ 2304661 h 4105470"/>
              <a:gd name="connsiteX13" fmla="*/ 620082 w 4950088"/>
              <a:gd name="connsiteY13" fmla="*/ 2547257 h 4105470"/>
              <a:gd name="connsiteX14" fmla="*/ 666735 w 4950088"/>
              <a:gd name="connsiteY14" fmla="*/ 2649894 h 4105470"/>
              <a:gd name="connsiteX15" fmla="*/ 704058 w 4950088"/>
              <a:gd name="connsiteY15" fmla="*/ 2752531 h 4105470"/>
              <a:gd name="connsiteX16" fmla="*/ 732050 w 4950088"/>
              <a:gd name="connsiteY16" fmla="*/ 2799184 h 4105470"/>
              <a:gd name="connsiteX17" fmla="*/ 788033 w 4950088"/>
              <a:gd name="connsiteY17" fmla="*/ 2967135 h 4105470"/>
              <a:gd name="connsiteX18" fmla="*/ 825356 w 4950088"/>
              <a:gd name="connsiteY18" fmla="*/ 3060441 h 4105470"/>
              <a:gd name="connsiteX19" fmla="*/ 844017 w 4950088"/>
              <a:gd name="connsiteY19" fmla="*/ 3144417 h 4105470"/>
              <a:gd name="connsiteX20" fmla="*/ 890670 w 4950088"/>
              <a:gd name="connsiteY20" fmla="*/ 3228392 h 4105470"/>
              <a:gd name="connsiteX21" fmla="*/ 955984 w 4950088"/>
              <a:gd name="connsiteY21" fmla="*/ 3377682 h 4105470"/>
              <a:gd name="connsiteX22" fmla="*/ 1002637 w 4950088"/>
              <a:gd name="connsiteY22" fmla="*/ 3442996 h 4105470"/>
              <a:gd name="connsiteX23" fmla="*/ 1021299 w 4950088"/>
              <a:gd name="connsiteY23" fmla="*/ 3489649 h 4105470"/>
              <a:gd name="connsiteX24" fmla="*/ 1114605 w 4950088"/>
              <a:gd name="connsiteY24" fmla="*/ 3638939 h 4105470"/>
              <a:gd name="connsiteX25" fmla="*/ 1151927 w 4950088"/>
              <a:gd name="connsiteY25" fmla="*/ 3676261 h 4105470"/>
              <a:gd name="connsiteX26" fmla="*/ 1235903 w 4950088"/>
              <a:gd name="connsiteY26" fmla="*/ 3750906 h 4105470"/>
              <a:gd name="connsiteX27" fmla="*/ 1730425 w 4950088"/>
              <a:gd name="connsiteY27" fmla="*/ 3965510 h 4105470"/>
              <a:gd name="connsiteX28" fmla="*/ 2010344 w 4950088"/>
              <a:gd name="connsiteY28" fmla="*/ 4058817 h 4105470"/>
              <a:gd name="connsiteX29" fmla="*/ 2392899 w 4950088"/>
              <a:gd name="connsiteY29" fmla="*/ 4105470 h 4105470"/>
              <a:gd name="connsiteX30" fmla="*/ 3344621 w 4950088"/>
              <a:gd name="connsiteY30" fmla="*/ 4086808 h 4105470"/>
              <a:gd name="connsiteX31" fmla="*/ 3661862 w 4950088"/>
              <a:gd name="connsiteY31" fmla="*/ 4058817 h 4105470"/>
              <a:gd name="connsiteX32" fmla="*/ 4063078 w 4950088"/>
              <a:gd name="connsiteY32" fmla="*/ 4049486 h 4105470"/>
              <a:gd name="connsiteX33" fmla="*/ 4408311 w 4950088"/>
              <a:gd name="connsiteY33" fmla="*/ 4040155 h 4105470"/>
              <a:gd name="connsiteX34" fmla="*/ 4510948 w 4950088"/>
              <a:gd name="connsiteY34" fmla="*/ 4021494 h 4105470"/>
              <a:gd name="connsiteX35" fmla="*/ 4622915 w 4950088"/>
              <a:gd name="connsiteY35" fmla="*/ 3965510 h 4105470"/>
              <a:gd name="connsiteX36" fmla="*/ 4697560 w 4950088"/>
              <a:gd name="connsiteY36" fmla="*/ 3900196 h 4105470"/>
              <a:gd name="connsiteX37" fmla="*/ 4772205 w 4950088"/>
              <a:gd name="connsiteY37" fmla="*/ 3825551 h 4105470"/>
              <a:gd name="connsiteX38" fmla="*/ 4874842 w 4950088"/>
              <a:gd name="connsiteY38" fmla="*/ 3657600 h 4105470"/>
              <a:gd name="connsiteX39" fmla="*/ 4884172 w 4950088"/>
              <a:gd name="connsiteY39" fmla="*/ 3592286 h 4105470"/>
              <a:gd name="connsiteX40" fmla="*/ 4893503 w 4950088"/>
              <a:gd name="connsiteY40" fmla="*/ 3312368 h 4105470"/>
              <a:gd name="connsiteX41" fmla="*/ 4921495 w 4950088"/>
              <a:gd name="connsiteY41" fmla="*/ 3172408 h 4105470"/>
              <a:gd name="connsiteX42" fmla="*/ 4940156 w 4950088"/>
              <a:gd name="connsiteY42" fmla="*/ 3060441 h 4105470"/>
              <a:gd name="connsiteX43" fmla="*/ 4921495 w 4950088"/>
              <a:gd name="connsiteY43" fmla="*/ 2677886 h 4105470"/>
              <a:gd name="connsiteX44" fmla="*/ 4762874 w 4950088"/>
              <a:gd name="connsiteY44" fmla="*/ 2481943 h 4105470"/>
              <a:gd name="connsiteX45" fmla="*/ 4725552 w 4950088"/>
              <a:gd name="connsiteY45" fmla="*/ 2416629 h 4105470"/>
              <a:gd name="connsiteX46" fmla="*/ 4706891 w 4950088"/>
              <a:gd name="connsiteY46" fmla="*/ 2313992 h 4105470"/>
              <a:gd name="connsiteX47" fmla="*/ 4678899 w 4950088"/>
              <a:gd name="connsiteY47" fmla="*/ 2090057 h 4105470"/>
              <a:gd name="connsiteX48" fmla="*/ 4641576 w 4950088"/>
              <a:gd name="connsiteY48" fmla="*/ 1978090 h 4105470"/>
              <a:gd name="connsiteX49" fmla="*/ 4529609 w 4950088"/>
              <a:gd name="connsiteY49" fmla="*/ 1744825 h 4105470"/>
              <a:gd name="connsiteX50" fmla="*/ 4324335 w 4950088"/>
              <a:gd name="connsiteY50" fmla="*/ 1483568 h 4105470"/>
              <a:gd name="connsiteX51" fmla="*/ 4147054 w 4950088"/>
              <a:gd name="connsiteY51" fmla="*/ 1315617 h 4105470"/>
              <a:gd name="connsiteX52" fmla="*/ 3895127 w 4950088"/>
              <a:gd name="connsiteY52" fmla="*/ 1110343 h 4105470"/>
              <a:gd name="connsiteX53" fmla="*/ 3596548 w 4950088"/>
              <a:gd name="connsiteY53" fmla="*/ 961053 h 4105470"/>
              <a:gd name="connsiteX54" fmla="*/ 3549895 w 4950088"/>
              <a:gd name="connsiteY54" fmla="*/ 942392 h 4105470"/>
              <a:gd name="connsiteX55" fmla="*/ 3447258 w 4950088"/>
              <a:gd name="connsiteY55" fmla="*/ 895739 h 4105470"/>
              <a:gd name="connsiteX56" fmla="*/ 3279307 w 4950088"/>
              <a:gd name="connsiteY56" fmla="*/ 839755 h 4105470"/>
              <a:gd name="connsiteX57" fmla="*/ 2980727 w 4950088"/>
              <a:gd name="connsiteY57" fmla="*/ 727788 h 4105470"/>
              <a:gd name="connsiteX58" fmla="*/ 2523527 w 4950088"/>
              <a:gd name="connsiteY58" fmla="*/ 578498 h 4105470"/>
              <a:gd name="connsiteX59" fmla="*/ 2234278 w 4950088"/>
              <a:gd name="connsiteY59" fmla="*/ 522514 h 4105470"/>
              <a:gd name="connsiteX60" fmla="*/ 1935699 w 4950088"/>
              <a:gd name="connsiteY60" fmla="*/ 447870 h 4105470"/>
              <a:gd name="connsiteX61" fmla="*/ 1767748 w 4950088"/>
              <a:gd name="connsiteY61" fmla="*/ 419878 h 4105470"/>
              <a:gd name="connsiteX62" fmla="*/ 1665111 w 4950088"/>
              <a:gd name="connsiteY62" fmla="*/ 391886 h 4105470"/>
              <a:gd name="connsiteX63" fmla="*/ 1525152 w 4950088"/>
              <a:gd name="connsiteY63" fmla="*/ 363894 h 4105470"/>
              <a:gd name="connsiteX64" fmla="*/ 1385193 w 4950088"/>
              <a:gd name="connsiteY64" fmla="*/ 335902 h 4105470"/>
              <a:gd name="connsiteX65" fmla="*/ 1310548 w 4950088"/>
              <a:gd name="connsiteY65" fmla="*/ 307910 h 4105470"/>
              <a:gd name="connsiteX66" fmla="*/ 1207911 w 4950088"/>
              <a:gd name="connsiteY66" fmla="*/ 251927 h 4105470"/>
              <a:gd name="connsiteX67" fmla="*/ 1049291 w 4950088"/>
              <a:gd name="connsiteY67" fmla="*/ 158621 h 4105470"/>
              <a:gd name="connsiteX68" fmla="*/ 983976 w 4950088"/>
              <a:gd name="connsiteY68" fmla="*/ 130629 h 4105470"/>
              <a:gd name="connsiteX69" fmla="*/ 937323 w 4950088"/>
              <a:gd name="connsiteY69" fmla="*/ 102637 h 4105470"/>
              <a:gd name="connsiteX70" fmla="*/ 844017 w 4950088"/>
              <a:gd name="connsiteY70" fmla="*/ 74645 h 4105470"/>
              <a:gd name="connsiteX71" fmla="*/ 666735 w 4950088"/>
              <a:gd name="connsiteY71" fmla="*/ 18661 h 4105470"/>
              <a:gd name="connsiteX72" fmla="*/ 554768 w 4950088"/>
              <a:gd name="connsiteY72" fmla="*/ 0 h 4105470"/>
              <a:gd name="connsiteX73" fmla="*/ 340164 w 4950088"/>
              <a:gd name="connsiteY73" fmla="*/ 9331 h 4105470"/>
              <a:gd name="connsiteX74" fmla="*/ 312172 w 4950088"/>
              <a:gd name="connsiteY74" fmla="*/ 18661 h 4105470"/>
              <a:gd name="connsiteX75" fmla="*/ 302842 w 4950088"/>
              <a:gd name="connsiteY75" fmla="*/ 27992 h 4105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950088" h="4105470">
                <a:moveTo>
                  <a:pt x="302842" y="27992"/>
                </a:moveTo>
                <a:cubicBezTo>
                  <a:pt x="293511" y="37323"/>
                  <a:pt x="268871" y="56678"/>
                  <a:pt x="256188" y="74645"/>
                </a:cubicBezTo>
                <a:cubicBezTo>
                  <a:pt x="174453" y="190436"/>
                  <a:pt x="199728" y="187570"/>
                  <a:pt x="134891" y="317241"/>
                </a:cubicBezTo>
                <a:cubicBezTo>
                  <a:pt x="118166" y="350691"/>
                  <a:pt x="90988" y="399879"/>
                  <a:pt x="78907" y="438539"/>
                </a:cubicBezTo>
                <a:cubicBezTo>
                  <a:pt x="46630" y="541825"/>
                  <a:pt x="44548" y="575136"/>
                  <a:pt x="22923" y="690466"/>
                </a:cubicBezTo>
                <a:cubicBezTo>
                  <a:pt x="19813" y="771331"/>
                  <a:pt x="17961" y="852254"/>
                  <a:pt x="13593" y="933061"/>
                </a:cubicBezTo>
                <a:cubicBezTo>
                  <a:pt x="5739" y="1078360"/>
                  <a:pt x="-12608" y="1052326"/>
                  <a:pt x="13593" y="1240972"/>
                </a:cubicBezTo>
                <a:cubicBezTo>
                  <a:pt x="20004" y="1287128"/>
                  <a:pt x="75613" y="1449987"/>
                  <a:pt x="97568" y="1492898"/>
                </a:cubicBezTo>
                <a:cubicBezTo>
                  <a:pt x="146416" y="1588373"/>
                  <a:pt x="212996" y="1674653"/>
                  <a:pt x="256188" y="1772817"/>
                </a:cubicBezTo>
                <a:cubicBezTo>
                  <a:pt x="290400" y="1850572"/>
                  <a:pt x="324135" y="1928539"/>
                  <a:pt x="358825" y="2006082"/>
                </a:cubicBezTo>
                <a:cubicBezTo>
                  <a:pt x="377010" y="2046731"/>
                  <a:pt x="393485" y="2088286"/>
                  <a:pt x="414809" y="2127380"/>
                </a:cubicBezTo>
                <a:cubicBezTo>
                  <a:pt x="433470" y="2161592"/>
                  <a:pt x="449983" y="2197068"/>
                  <a:pt x="470793" y="2230017"/>
                </a:cubicBezTo>
                <a:cubicBezTo>
                  <a:pt x="487401" y="2256313"/>
                  <a:pt x="512389" y="2277087"/>
                  <a:pt x="526776" y="2304661"/>
                </a:cubicBezTo>
                <a:cubicBezTo>
                  <a:pt x="563007" y="2374105"/>
                  <a:pt x="589694" y="2472975"/>
                  <a:pt x="620082" y="2547257"/>
                </a:cubicBezTo>
                <a:cubicBezTo>
                  <a:pt x="634311" y="2582040"/>
                  <a:pt x="652506" y="2615111"/>
                  <a:pt x="666735" y="2649894"/>
                </a:cubicBezTo>
                <a:cubicBezTo>
                  <a:pt x="680519" y="2683588"/>
                  <a:pt x="689466" y="2719179"/>
                  <a:pt x="704058" y="2752531"/>
                </a:cubicBezTo>
                <a:cubicBezTo>
                  <a:pt x="711327" y="2769146"/>
                  <a:pt x="725441" y="2782295"/>
                  <a:pt x="732050" y="2799184"/>
                </a:cubicBezTo>
                <a:cubicBezTo>
                  <a:pt x="753554" y="2854138"/>
                  <a:pt x="766116" y="2912344"/>
                  <a:pt x="788033" y="2967135"/>
                </a:cubicBezTo>
                <a:cubicBezTo>
                  <a:pt x="800474" y="2998237"/>
                  <a:pt x="815269" y="3028498"/>
                  <a:pt x="825356" y="3060441"/>
                </a:cubicBezTo>
                <a:cubicBezTo>
                  <a:pt x="833991" y="3087785"/>
                  <a:pt x="833624" y="3117692"/>
                  <a:pt x="844017" y="3144417"/>
                </a:cubicBezTo>
                <a:cubicBezTo>
                  <a:pt x="855623" y="3174261"/>
                  <a:pt x="876813" y="3199524"/>
                  <a:pt x="890670" y="3228392"/>
                </a:cubicBezTo>
                <a:cubicBezTo>
                  <a:pt x="914175" y="3277360"/>
                  <a:pt x="924413" y="3333482"/>
                  <a:pt x="955984" y="3377682"/>
                </a:cubicBezTo>
                <a:cubicBezTo>
                  <a:pt x="971535" y="3399453"/>
                  <a:pt x="989156" y="3419886"/>
                  <a:pt x="1002637" y="3442996"/>
                </a:cubicBezTo>
                <a:cubicBezTo>
                  <a:pt x="1011076" y="3457463"/>
                  <a:pt x="1013417" y="3474870"/>
                  <a:pt x="1021299" y="3489649"/>
                </a:cubicBezTo>
                <a:cubicBezTo>
                  <a:pt x="1029159" y="3504387"/>
                  <a:pt x="1094055" y="3613251"/>
                  <a:pt x="1114605" y="3638939"/>
                </a:cubicBezTo>
                <a:cubicBezTo>
                  <a:pt x="1125596" y="3652677"/>
                  <a:pt x="1138999" y="3664328"/>
                  <a:pt x="1151927" y="3676261"/>
                </a:cubicBezTo>
                <a:cubicBezTo>
                  <a:pt x="1179447" y="3701664"/>
                  <a:pt x="1203927" y="3731408"/>
                  <a:pt x="1235903" y="3750906"/>
                </a:cubicBezTo>
                <a:cubicBezTo>
                  <a:pt x="1547160" y="3940697"/>
                  <a:pt x="1454634" y="3878988"/>
                  <a:pt x="1730425" y="3965510"/>
                </a:cubicBezTo>
                <a:cubicBezTo>
                  <a:pt x="1824269" y="3994951"/>
                  <a:pt x="1915030" y="4034555"/>
                  <a:pt x="2010344" y="4058817"/>
                </a:cubicBezTo>
                <a:cubicBezTo>
                  <a:pt x="2153762" y="4095323"/>
                  <a:pt x="2253084" y="4096731"/>
                  <a:pt x="2392899" y="4105470"/>
                </a:cubicBezTo>
                <a:lnTo>
                  <a:pt x="3344621" y="4086808"/>
                </a:lnTo>
                <a:cubicBezTo>
                  <a:pt x="3520224" y="4082267"/>
                  <a:pt x="3456704" y="4068587"/>
                  <a:pt x="3661862" y="4058817"/>
                </a:cubicBezTo>
                <a:cubicBezTo>
                  <a:pt x="3795485" y="4052454"/>
                  <a:pt x="3929345" y="4052829"/>
                  <a:pt x="4063078" y="4049486"/>
                </a:cubicBezTo>
                <a:lnTo>
                  <a:pt x="4408311" y="4040155"/>
                </a:lnTo>
                <a:cubicBezTo>
                  <a:pt x="4442523" y="4033935"/>
                  <a:pt x="4477443" y="4030801"/>
                  <a:pt x="4510948" y="4021494"/>
                </a:cubicBezTo>
                <a:cubicBezTo>
                  <a:pt x="4537659" y="4014074"/>
                  <a:pt x="4598270" y="3984468"/>
                  <a:pt x="4622915" y="3965510"/>
                </a:cubicBezTo>
                <a:cubicBezTo>
                  <a:pt x="4649121" y="3945352"/>
                  <a:pt x="4673440" y="3922808"/>
                  <a:pt x="4697560" y="3900196"/>
                </a:cubicBezTo>
                <a:cubicBezTo>
                  <a:pt x="4723231" y="3876130"/>
                  <a:pt x="4749836" y="3852714"/>
                  <a:pt x="4772205" y="3825551"/>
                </a:cubicBezTo>
                <a:cubicBezTo>
                  <a:pt x="4809974" y="3779688"/>
                  <a:pt x="4846094" y="3709346"/>
                  <a:pt x="4874842" y="3657600"/>
                </a:cubicBezTo>
                <a:cubicBezTo>
                  <a:pt x="4877952" y="3635829"/>
                  <a:pt x="4882985" y="3614246"/>
                  <a:pt x="4884172" y="3592286"/>
                </a:cubicBezTo>
                <a:cubicBezTo>
                  <a:pt x="4889211" y="3499064"/>
                  <a:pt x="4885237" y="3405359"/>
                  <a:pt x="4893503" y="3312368"/>
                </a:cubicBezTo>
                <a:cubicBezTo>
                  <a:pt x="4897716" y="3264978"/>
                  <a:pt x="4912832" y="3219190"/>
                  <a:pt x="4921495" y="3172408"/>
                </a:cubicBezTo>
                <a:cubicBezTo>
                  <a:pt x="4928385" y="3135203"/>
                  <a:pt x="4933936" y="3097763"/>
                  <a:pt x="4940156" y="3060441"/>
                </a:cubicBezTo>
                <a:cubicBezTo>
                  <a:pt x="4946635" y="2950292"/>
                  <a:pt x="4966378" y="2778874"/>
                  <a:pt x="4921495" y="2677886"/>
                </a:cubicBezTo>
                <a:cubicBezTo>
                  <a:pt x="4887366" y="2601095"/>
                  <a:pt x="4804566" y="2554904"/>
                  <a:pt x="4762874" y="2481943"/>
                </a:cubicBezTo>
                <a:lnTo>
                  <a:pt x="4725552" y="2416629"/>
                </a:lnTo>
                <a:cubicBezTo>
                  <a:pt x="4719332" y="2382417"/>
                  <a:pt x="4711589" y="2348446"/>
                  <a:pt x="4706891" y="2313992"/>
                </a:cubicBezTo>
                <a:cubicBezTo>
                  <a:pt x="4693545" y="2216120"/>
                  <a:pt x="4703154" y="2191120"/>
                  <a:pt x="4678899" y="2090057"/>
                </a:cubicBezTo>
                <a:cubicBezTo>
                  <a:pt x="4669718" y="2051802"/>
                  <a:pt x="4655390" y="2014926"/>
                  <a:pt x="4641576" y="1978090"/>
                </a:cubicBezTo>
                <a:cubicBezTo>
                  <a:pt x="4608580" y="1890101"/>
                  <a:pt x="4578521" y="1826346"/>
                  <a:pt x="4529609" y="1744825"/>
                </a:cubicBezTo>
                <a:cubicBezTo>
                  <a:pt x="4466657" y="1639904"/>
                  <a:pt x="4413196" y="1575122"/>
                  <a:pt x="4324335" y="1483568"/>
                </a:cubicBezTo>
                <a:cubicBezTo>
                  <a:pt x="4267641" y="1425156"/>
                  <a:pt x="4205614" y="1372158"/>
                  <a:pt x="4147054" y="1315617"/>
                </a:cubicBezTo>
                <a:cubicBezTo>
                  <a:pt x="4029808" y="1202414"/>
                  <a:pt x="4057572" y="1209614"/>
                  <a:pt x="3895127" y="1110343"/>
                </a:cubicBezTo>
                <a:cubicBezTo>
                  <a:pt x="3816667" y="1062395"/>
                  <a:pt x="3686301" y="1000943"/>
                  <a:pt x="3596548" y="961053"/>
                </a:cubicBezTo>
                <a:cubicBezTo>
                  <a:pt x="3581243" y="954251"/>
                  <a:pt x="3565240" y="949105"/>
                  <a:pt x="3549895" y="942392"/>
                </a:cubicBezTo>
                <a:cubicBezTo>
                  <a:pt x="3515465" y="927329"/>
                  <a:pt x="3482396" y="909067"/>
                  <a:pt x="3447258" y="895739"/>
                </a:cubicBezTo>
                <a:cubicBezTo>
                  <a:pt x="3392082" y="874810"/>
                  <a:pt x="3334881" y="859603"/>
                  <a:pt x="3279307" y="839755"/>
                </a:cubicBezTo>
                <a:cubicBezTo>
                  <a:pt x="3025179" y="748995"/>
                  <a:pt x="3420100" y="871257"/>
                  <a:pt x="2980727" y="727788"/>
                </a:cubicBezTo>
                <a:cubicBezTo>
                  <a:pt x="2828327" y="678025"/>
                  <a:pt x="2680925" y="608962"/>
                  <a:pt x="2523527" y="578498"/>
                </a:cubicBezTo>
                <a:cubicBezTo>
                  <a:pt x="2427111" y="559837"/>
                  <a:pt x="2330145" y="543818"/>
                  <a:pt x="2234278" y="522514"/>
                </a:cubicBezTo>
                <a:cubicBezTo>
                  <a:pt x="2134132" y="500259"/>
                  <a:pt x="2035892" y="469912"/>
                  <a:pt x="1935699" y="447870"/>
                </a:cubicBezTo>
                <a:cubicBezTo>
                  <a:pt x="1880269" y="435675"/>
                  <a:pt x="1823327" y="431377"/>
                  <a:pt x="1767748" y="419878"/>
                </a:cubicBezTo>
                <a:cubicBezTo>
                  <a:pt x="1733022" y="412693"/>
                  <a:pt x="1699665" y="399860"/>
                  <a:pt x="1665111" y="391886"/>
                </a:cubicBezTo>
                <a:cubicBezTo>
                  <a:pt x="1618752" y="381188"/>
                  <a:pt x="1571729" y="373597"/>
                  <a:pt x="1525152" y="363894"/>
                </a:cubicBezTo>
                <a:cubicBezTo>
                  <a:pt x="1388561" y="335438"/>
                  <a:pt x="1491990" y="353702"/>
                  <a:pt x="1385193" y="335902"/>
                </a:cubicBezTo>
                <a:cubicBezTo>
                  <a:pt x="1360311" y="326571"/>
                  <a:pt x="1334564" y="319286"/>
                  <a:pt x="1310548" y="307910"/>
                </a:cubicBezTo>
                <a:cubicBezTo>
                  <a:pt x="1275329" y="291227"/>
                  <a:pt x="1241637" y="271453"/>
                  <a:pt x="1207911" y="251927"/>
                </a:cubicBezTo>
                <a:cubicBezTo>
                  <a:pt x="1117416" y="199535"/>
                  <a:pt x="1146579" y="207265"/>
                  <a:pt x="1049291" y="158621"/>
                </a:cubicBezTo>
                <a:cubicBezTo>
                  <a:pt x="1028105" y="148028"/>
                  <a:pt x="1005162" y="141222"/>
                  <a:pt x="983976" y="130629"/>
                </a:cubicBezTo>
                <a:cubicBezTo>
                  <a:pt x="967755" y="122519"/>
                  <a:pt x="954161" y="109372"/>
                  <a:pt x="937323" y="102637"/>
                </a:cubicBezTo>
                <a:cubicBezTo>
                  <a:pt x="907174" y="90577"/>
                  <a:pt x="874960" y="84490"/>
                  <a:pt x="844017" y="74645"/>
                </a:cubicBezTo>
                <a:cubicBezTo>
                  <a:pt x="816963" y="66037"/>
                  <a:pt x="708642" y="27484"/>
                  <a:pt x="666735" y="18661"/>
                </a:cubicBezTo>
                <a:cubicBezTo>
                  <a:pt x="629709" y="10866"/>
                  <a:pt x="592090" y="6220"/>
                  <a:pt x="554768" y="0"/>
                </a:cubicBezTo>
                <a:cubicBezTo>
                  <a:pt x="483233" y="3110"/>
                  <a:pt x="411555" y="3839"/>
                  <a:pt x="340164" y="9331"/>
                </a:cubicBezTo>
                <a:cubicBezTo>
                  <a:pt x="330358" y="10085"/>
                  <a:pt x="320512" y="13448"/>
                  <a:pt x="312172" y="18661"/>
                </a:cubicBezTo>
                <a:cubicBezTo>
                  <a:pt x="295284" y="29216"/>
                  <a:pt x="312173" y="18661"/>
                  <a:pt x="302842" y="27992"/>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5877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9141-9042-456D-87C2-3EB4C429C68D}"/>
              </a:ext>
            </a:extLst>
          </p:cNvPr>
          <p:cNvSpPr>
            <a:spLocks noGrp="1"/>
          </p:cNvSpPr>
          <p:nvPr>
            <p:ph type="title"/>
          </p:nvPr>
        </p:nvSpPr>
        <p:spPr>
          <a:xfrm>
            <a:off x="455995" y="620827"/>
            <a:ext cx="11306469" cy="403079"/>
          </a:xfrm>
        </p:spPr>
        <p:txBody>
          <a:bodyPr/>
          <a:lstStyle/>
          <a:p>
            <a:r>
              <a:rPr lang="en-GB" dirty="0"/>
              <a:t>Tool integration strategy</a:t>
            </a:r>
            <a:endParaRPr lang="en-US" dirty="0"/>
          </a:p>
        </p:txBody>
      </p:sp>
      <p:pic>
        <p:nvPicPr>
          <p:cNvPr id="23" name="Picture 22" descr="Icon of three squares and a cloud">
            <a:extLst>
              <a:ext uri="{FF2B5EF4-FFF2-40B4-BE49-F238E27FC236}">
                <a16:creationId xmlns:a16="http://schemas.microsoft.com/office/drawing/2014/main" id="{5EDBB828-0CF4-4A1B-9B1D-E711ECC4EC0B}"/>
              </a:ext>
            </a:extLst>
          </p:cNvPr>
          <p:cNvPicPr>
            <a:picLocks noChangeAspect="1"/>
          </p:cNvPicPr>
          <p:nvPr/>
        </p:nvPicPr>
        <p:blipFill>
          <a:blip r:embed="rId3"/>
          <a:stretch>
            <a:fillRect/>
          </a:stretch>
        </p:blipFill>
        <p:spPr>
          <a:xfrm>
            <a:off x="435331" y="1349013"/>
            <a:ext cx="933776" cy="933776"/>
          </a:xfrm>
          <a:prstGeom prst="rect">
            <a:avLst/>
          </a:prstGeom>
        </p:spPr>
      </p:pic>
      <p:sp>
        <p:nvSpPr>
          <p:cNvPr id="4" name="Rectangle 3">
            <a:extLst>
              <a:ext uri="{FF2B5EF4-FFF2-40B4-BE49-F238E27FC236}">
                <a16:creationId xmlns:a16="http://schemas.microsoft.com/office/drawing/2014/main" id="{DB536D6C-172F-4935-9054-11E52A89077A}"/>
              </a:ext>
            </a:extLst>
          </p:cNvPr>
          <p:cNvSpPr/>
          <p:nvPr/>
        </p:nvSpPr>
        <p:spPr>
          <a:xfrm>
            <a:off x="1643446" y="1453829"/>
            <a:ext cx="10129912" cy="724143"/>
          </a:xfrm>
          <a:prstGeom prst="rect">
            <a:avLst/>
          </a:prstGeom>
        </p:spPr>
        <p:txBody>
          <a:bodyPr wrap="square" lIns="0" tIns="0" rIns="0" bIns="0" anchor="ctr">
            <a:spAutoFit/>
          </a:bodyPr>
          <a:lstStyle/>
          <a:p>
            <a:r>
              <a:rPr lang="en-US" sz="2353" dirty="0"/>
              <a:t>Azure DevOps Services uses either a Microsoft account or Azure Active Directory, to protect and secure your data</a:t>
            </a:r>
          </a:p>
        </p:txBody>
      </p:sp>
      <p:cxnSp>
        <p:nvCxnSpPr>
          <p:cNvPr id="24" name="Straight Connector 23">
            <a:extLst>
              <a:ext uri="{FF2B5EF4-FFF2-40B4-BE49-F238E27FC236}">
                <a16:creationId xmlns:a16="http://schemas.microsoft.com/office/drawing/2014/main" id="{1D42B63B-8ED4-484D-9BA6-85C21035A67B}"/>
              </a:ext>
              <a:ext uri="{C183D7F6-B498-43B3-948B-1728B52AA6E4}">
                <adec:decorative xmlns:adec="http://schemas.microsoft.com/office/drawing/2017/decorative" val="1"/>
              </a:ext>
            </a:extLst>
          </p:cNvPr>
          <p:cNvCxnSpPr>
            <a:cxnSpLocks/>
          </p:cNvCxnSpPr>
          <p:nvPr/>
        </p:nvCxnSpPr>
        <p:spPr>
          <a:xfrm>
            <a:off x="1643446" y="2466054"/>
            <a:ext cx="1012991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person sitting in a desk">
            <a:extLst>
              <a:ext uri="{FF2B5EF4-FFF2-40B4-BE49-F238E27FC236}">
                <a16:creationId xmlns:a16="http://schemas.microsoft.com/office/drawing/2014/main" id="{4E72E61B-E31D-4A35-BF3F-4328ECBB0200}"/>
              </a:ext>
            </a:extLst>
          </p:cNvPr>
          <p:cNvPicPr>
            <a:picLocks noChangeAspect="1"/>
          </p:cNvPicPr>
          <p:nvPr/>
        </p:nvPicPr>
        <p:blipFill>
          <a:blip r:embed="rId4"/>
          <a:stretch>
            <a:fillRect/>
          </a:stretch>
        </p:blipFill>
        <p:spPr>
          <a:xfrm>
            <a:off x="435331" y="2649319"/>
            <a:ext cx="933776" cy="933776"/>
          </a:xfrm>
          <a:prstGeom prst="rect">
            <a:avLst/>
          </a:prstGeom>
        </p:spPr>
      </p:pic>
      <p:sp>
        <p:nvSpPr>
          <p:cNvPr id="5" name="Rectangle 4">
            <a:extLst>
              <a:ext uri="{FF2B5EF4-FFF2-40B4-BE49-F238E27FC236}">
                <a16:creationId xmlns:a16="http://schemas.microsoft.com/office/drawing/2014/main" id="{1BE17046-99DB-40C5-BDFB-192DBDDF197F}"/>
              </a:ext>
            </a:extLst>
          </p:cNvPr>
          <p:cNvSpPr/>
          <p:nvPr/>
        </p:nvSpPr>
        <p:spPr>
          <a:xfrm>
            <a:off x="1643446" y="2754136"/>
            <a:ext cx="10129912" cy="724143"/>
          </a:xfrm>
          <a:prstGeom prst="rect">
            <a:avLst/>
          </a:prstGeom>
        </p:spPr>
        <p:txBody>
          <a:bodyPr wrap="square" lIns="0" tIns="0" rIns="0" bIns="0" anchor="ctr">
            <a:spAutoFit/>
          </a:bodyPr>
          <a:lstStyle/>
          <a:p>
            <a:r>
              <a:rPr lang="en-US" sz="2353" dirty="0"/>
              <a:t>For non-Microsoft tools like Git, NuGet, or Xcode you can use personal access tokens</a:t>
            </a:r>
          </a:p>
        </p:txBody>
      </p:sp>
      <p:cxnSp>
        <p:nvCxnSpPr>
          <p:cNvPr id="25" name="Straight Connector 24">
            <a:extLst>
              <a:ext uri="{FF2B5EF4-FFF2-40B4-BE49-F238E27FC236}">
                <a16:creationId xmlns:a16="http://schemas.microsoft.com/office/drawing/2014/main" id="{8DA7DC6E-DC61-453F-83DD-3D05B2788FB9}"/>
              </a:ext>
              <a:ext uri="{C183D7F6-B498-43B3-948B-1728B52AA6E4}">
                <adec:decorative xmlns:adec="http://schemas.microsoft.com/office/drawing/2017/decorative" val="1"/>
              </a:ext>
            </a:extLst>
          </p:cNvPr>
          <p:cNvCxnSpPr>
            <a:cxnSpLocks/>
          </p:cNvCxnSpPr>
          <p:nvPr/>
        </p:nvCxnSpPr>
        <p:spPr>
          <a:xfrm>
            <a:off x="1643446" y="3766360"/>
            <a:ext cx="1012991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two people">
            <a:extLst>
              <a:ext uri="{FF2B5EF4-FFF2-40B4-BE49-F238E27FC236}">
                <a16:creationId xmlns:a16="http://schemas.microsoft.com/office/drawing/2014/main" id="{253BC505-57EA-4A1C-9CEF-29DB7B794AC1}"/>
              </a:ext>
            </a:extLst>
          </p:cNvPr>
          <p:cNvPicPr>
            <a:picLocks noChangeAspect="1"/>
          </p:cNvPicPr>
          <p:nvPr/>
        </p:nvPicPr>
        <p:blipFill>
          <a:blip r:embed="rId5"/>
          <a:stretch>
            <a:fillRect/>
          </a:stretch>
        </p:blipFill>
        <p:spPr>
          <a:xfrm>
            <a:off x="435331" y="3949625"/>
            <a:ext cx="932282" cy="932282"/>
          </a:xfrm>
          <a:prstGeom prst="rect">
            <a:avLst/>
          </a:prstGeom>
        </p:spPr>
      </p:pic>
      <p:sp>
        <p:nvSpPr>
          <p:cNvPr id="6" name="Rectangle 5">
            <a:extLst>
              <a:ext uri="{FF2B5EF4-FFF2-40B4-BE49-F238E27FC236}">
                <a16:creationId xmlns:a16="http://schemas.microsoft.com/office/drawing/2014/main" id="{6019F95D-7AEA-43EA-95D5-F1EE686BEA64}"/>
              </a:ext>
            </a:extLst>
          </p:cNvPr>
          <p:cNvSpPr/>
          <p:nvPr/>
        </p:nvSpPr>
        <p:spPr>
          <a:xfrm>
            <a:off x="1643446" y="4053680"/>
            <a:ext cx="10129912" cy="724173"/>
          </a:xfrm>
          <a:prstGeom prst="rect">
            <a:avLst/>
          </a:prstGeom>
        </p:spPr>
        <p:txBody>
          <a:bodyPr wrap="square" lIns="0" tIns="0" rIns="0" bIns="0" anchor="ctr">
            <a:spAutoFit/>
          </a:bodyPr>
          <a:lstStyle/>
          <a:p>
            <a:r>
              <a:rPr lang="en-US" sz="2353" dirty="0"/>
              <a:t>Azure DevOps is pre-configured with default security groups and permissions</a:t>
            </a:r>
          </a:p>
        </p:txBody>
      </p:sp>
      <p:cxnSp>
        <p:nvCxnSpPr>
          <p:cNvPr id="31" name="Straight Connector 30">
            <a:extLst>
              <a:ext uri="{FF2B5EF4-FFF2-40B4-BE49-F238E27FC236}">
                <a16:creationId xmlns:a16="http://schemas.microsoft.com/office/drawing/2014/main" id="{C88C3116-3931-44A7-B8B0-4B1A09F74FBE}"/>
              </a:ext>
              <a:ext uri="{C183D7F6-B498-43B3-948B-1728B52AA6E4}">
                <adec:decorative xmlns:adec="http://schemas.microsoft.com/office/drawing/2017/decorative" val="1"/>
              </a:ext>
            </a:extLst>
          </p:cNvPr>
          <p:cNvCxnSpPr>
            <a:cxnSpLocks/>
          </p:cNvCxnSpPr>
          <p:nvPr/>
        </p:nvCxnSpPr>
        <p:spPr>
          <a:xfrm>
            <a:off x="1643446" y="5065172"/>
            <a:ext cx="1012991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Icon of a gear and a arrow going across it">
            <a:extLst>
              <a:ext uri="{FF2B5EF4-FFF2-40B4-BE49-F238E27FC236}">
                <a16:creationId xmlns:a16="http://schemas.microsoft.com/office/drawing/2014/main" id="{0C433741-6D11-4C2B-9639-2BBEC0AC4795}"/>
              </a:ext>
            </a:extLst>
          </p:cNvPr>
          <p:cNvPicPr>
            <a:picLocks noChangeAspect="1"/>
          </p:cNvPicPr>
          <p:nvPr/>
        </p:nvPicPr>
        <p:blipFill>
          <a:blip r:embed="rId6"/>
          <a:stretch>
            <a:fillRect/>
          </a:stretch>
        </p:blipFill>
        <p:spPr>
          <a:xfrm>
            <a:off x="435331" y="5248440"/>
            <a:ext cx="933776" cy="933776"/>
          </a:xfrm>
          <a:prstGeom prst="rect">
            <a:avLst/>
          </a:prstGeom>
        </p:spPr>
      </p:pic>
      <p:sp>
        <p:nvSpPr>
          <p:cNvPr id="7" name="Rectangle 6">
            <a:extLst>
              <a:ext uri="{FF2B5EF4-FFF2-40B4-BE49-F238E27FC236}">
                <a16:creationId xmlns:a16="http://schemas.microsoft.com/office/drawing/2014/main" id="{B42BF492-B8AA-4A83-8E39-0A9C7835EC21}"/>
              </a:ext>
            </a:extLst>
          </p:cNvPr>
          <p:cNvSpPr/>
          <p:nvPr/>
        </p:nvSpPr>
        <p:spPr>
          <a:xfrm>
            <a:off x="1643446" y="5534292"/>
            <a:ext cx="10129912" cy="362072"/>
          </a:xfrm>
          <a:prstGeom prst="rect">
            <a:avLst/>
          </a:prstGeom>
        </p:spPr>
        <p:txBody>
          <a:bodyPr wrap="square" lIns="0" tIns="0" rIns="0" bIns="0" anchor="ctr">
            <a:spAutoFit/>
          </a:bodyPr>
          <a:lstStyle/>
          <a:p>
            <a:r>
              <a:rPr lang="en-US" sz="2353" dirty="0"/>
              <a:t>You can also configure app access policies and conditional access policies</a:t>
            </a:r>
          </a:p>
        </p:txBody>
      </p:sp>
    </p:spTree>
    <p:extLst>
      <p:ext uri="{BB962C8B-B14F-4D97-AF65-F5344CB8AC3E}">
        <p14:creationId xmlns:p14="http://schemas.microsoft.com/office/powerpoint/2010/main" val="15581049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Application configuration and secrets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IN" dirty="0"/>
              <a:t>Demonstration: 20-30 Minutes</a:t>
            </a:r>
          </a:p>
          <a:p>
            <a:endParaRPr lang="en-IN" dirty="0"/>
          </a:p>
          <a:p>
            <a:pPr lvl="1"/>
            <a:r>
              <a:rPr lang="en-IN" dirty="0"/>
              <a:t>Azure DevOps Variables</a:t>
            </a:r>
          </a:p>
          <a:p>
            <a:pPr lvl="1"/>
            <a:r>
              <a:rPr lang="en-IN" dirty="0"/>
              <a:t>Azure App Settings</a:t>
            </a:r>
          </a:p>
          <a:p>
            <a:pPr lvl="1"/>
            <a:r>
              <a:rPr lang="en-IN" dirty="0"/>
              <a:t>Azure Key Vault</a:t>
            </a:r>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BCF4371-A69F-4496-99F8-908A15CC79F6}"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Tree>
    <p:extLst>
      <p:ext uri="{BB962C8B-B14F-4D97-AF65-F5344CB8AC3E}">
        <p14:creationId xmlns:p14="http://schemas.microsoft.com/office/powerpoint/2010/main" val="3077069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Repository Management/Branch Management</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IN" dirty="0"/>
              <a:t>Demonstration: 20-30 Minutes</a:t>
            </a:r>
          </a:p>
          <a:p>
            <a:endParaRPr lang="en-GB" dirty="0"/>
          </a:p>
          <a:p>
            <a:pPr lvl="1"/>
            <a:r>
              <a:rPr lang="en-GB" dirty="0"/>
              <a:t>Create the New repository</a:t>
            </a:r>
          </a:p>
          <a:p>
            <a:pPr lvl="1"/>
            <a:r>
              <a:rPr lang="en-GB" dirty="0"/>
              <a:t>Create the Master branch</a:t>
            </a:r>
          </a:p>
          <a:p>
            <a:pPr lvl="1"/>
            <a:r>
              <a:rPr lang="en-GB" dirty="0"/>
              <a:t>Create the Own Branches based on the developer requirement</a:t>
            </a:r>
          </a:p>
          <a:p>
            <a:pPr lvl="1"/>
            <a:r>
              <a:rPr lang="en-GB" dirty="0"/>
              <a:t>Branch merging</a:t>
            </a:r>
          </a:p>
          <a:p>
            <a:pPr lvl="1"/>
            <a:r>
              <a:rPr lang="en-GB" dirty="0"/>
              <a:t>Import Repository from Outside of the Azure DevOps to Azure DevOps</a:t>
            </a:r>
          </a:p>
          <a:p>
            <a:pPr lvl="1"/>
            <a:r>
              <a:rPr lang="en-GB" dirty="0"/>
              <a:t>Creating Pull requests And Accepting Pull Requests</a:t>
            </a:r>
          </a:p>
          <a:p>
            <a:pPr lvl="1"/>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BD5D6161-9648-48B6-94D2-5808E882CBAA}"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spTree>
    <p:extLst>
      <p:ext uri="{BB962C8B-B14F-4D97-AF65-F5344CB8AC3E}">
        <p14:creationId xmlns:p14="http://schemas.microsoft.com/office/powerpoint/2010/main" val="49652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E1F273-AFBA-A1EB-26AF-5A95A6E0B3D6}"/>
              </a:ext>
            </a:extLst>
          </p:cNvPr>
          <p:cNvSpPr>
            <a:spLocks noGrp="1"/>
          </p:cNvSpPr>
          <p:nvPr>
            <p:ph type="ctrTitle"/>
          </p:nvPr>
        </p:nvSpPr>
        <p:spPr/>
        <p:txBody>
          <a:bodyPr/>
          <a:lstStyle/>
          <a:p>
            <a:r>
              <a:rPr lang="en-IN" dirty="0"/>
              <a:t>Azure Data Lake account</a:t>
            </a:r>
          </a:p>
        </p:txBody>
      </p:sp>
      <p:sp>
        <p:nvSpPr>
          <p:cNvPr id="8" name="Subtitle 7">
            <a:extLst>
              <a:ext uri="{FF2B5EF4-FFF2-40B4-BE49-F238E27FC236}">
                <a16:creationId xmlns:a16="http://schemas.microsoft.com/office/drawing/2014/main" id="{1EC7C61C-3952-D3D6-5206-00BAFA787DE2}"/>
              </a:ext>
            </a:extLst>
          </p:cNvPr>
          <p:cNvSpPr>
            <a:spLocks noGrp="1"/>
          </p:cNvSpPr>
          <p:nvPr>
            <p:ph type="subTitle" idx="1"/>
          </p:nvPr>
        </p:nvSpPr>
        <p:spPr/>
        <p:txBody>
          <a:bodyPr/>
          <a:lstStyle/>
          <a:p>
            <a:r>
              <a:rPr lang="en-GB" dirty="0"/>
              <a:t>Duration: 10 Minutes</a:t>
            </a:r>
            <a:endParaRPr lang="en-IN" dirty="0"/>
          </a:p>
        </p:txBody>
      </p:sp>
    </p:spTree>
    <p:extLst>
      <p:ext uri="{BB962C8B-B14F-4D97-AF65-F5344CB8AC3E}">
        <p14:creationId xmlns:p14="http://schemas.microsoft.com/office/powerpoint/2010/main" val="378866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Virtual Machines</a:t>
            </a:r>
            <a:endParaRPr lang="en-IN" dirty="0"/>
          </a:p>
        </p:txBody>
      </p:sp>
      <p:sp>
        <p:nvSpPr>
          <p:cNvPr id="3" name="Text Placeholder 2"/>
          <p:cNvSpPr>
            <a:spLocks noGrp="1"/>
          </p:cNvSpPr>
          <p:nvPr>
            <p:ph type="body" idx="1"/>
          </p:nvPr>
        </p:nvSpPr>
        <p:spPr/>
        <p:txBody>
          <a:bodyPr/>
          <a:lstStyle/>
          <a:p>
            <a:r>
              <a:rPr lang="en-GB" dirty="0"/>
              <a:t>VM technology allows multiple virtual machines to run on a single physical machine</a:t>
            </a:r>
            <a:endParaRPr lang="en-IN" dirty="0"/>
          </a:p>
        </p:txBody>
      </p:sp>
      <p:sp>
        <p:nvSpPr>
          <p:cNvPr id="4" name="Date Placeholder 3"/>
          <p:cNvSpPr>
            <a:spLocks noGrp="1"/>
          </p:cNvSpPr>
          <p:nvPr>
            <p:ph type="dt" idx="10"/>
          </p:nvPr>
        </p:nvSpPr>
        <p:spPr/>
        <p:txBody>
          <a:bodyPr/>
          <a:lstStyle/>
          <a:p>
            <a:fld id="{F83CC3C5-D711-46E1-BF75-3F351A59A449}" type="datetime3">
              <a:rPr lang="en-US" smtClean="0"/>
              <a:t>11 January 2023</a:t>
            </a:fld>
            <a:endParaRPr lang="en-US"/>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7170" name="Picture 2" descr="https://i1.wp.com/www.docker.com/blog/wp-content/uploads/Are-containers-..-vms-image-2-1024x759.png?ssl=1"/>
          <p:cNvPicPr>
            <a:picLocks noChangeAspect="1" noChangeArrowheads="1"/>
          </p:cNvPicPr>
          <p:nvPr/>
        </p:nvPicPr>
        <p:blipFill rotWithShape="1">
          <a:blip r:embed="rId2">
            <a:extLst>
              <a:ext uri="{28A0092B-C50C-407E-A947-70E740481C1C}">
                <a14:useLocalDpi xmlns:a14="http://schemas.microsoft.com/office/drawing/2010/main" val="0"/>
              </a:ext>
            </a:extLst>
          </a:blip>
          <a:srcRect l="6175" t="9250" r="5105" b="10557"/>
          <a:stretch/>
        </p:blipFill>
        <p:spPr bwMode="auto">
          <a:xfrm>
            <a:off x="4079840" y="1152939"/>
            <a:ext cx="7635082" cy="511533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079840" y="5654034"/>
            <a:ext cx="7635082" cy="614244"/>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79839" y="5039790"/>
            <a:ext cx="7635082" cy="61424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079839" y="1087325"/>
            <a:ext cx="7635082" cy="3952464"/>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7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Azure Data Lake account</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endParaRPr lang="en-GB"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11A4B37-5C26-46FE-8C69-6FDEED94B728}"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pic>
        <p:nvPicPr>
          <p:cNvPr id="1026" name="Picture 2" descr="Data lakes - Azure Architecture Center | Microsoft Learn">
            <a:extLst>
              <a:ext uri="{FF2B5EF4-FFF2-40B4-BE49-F238E27FC236}">
                <a16:creationId xmlns:a16="http://schemas.microsoft.com/office/drawing/2014/main" id="{7F6AD632-1CEE-3B84-1311-0D180D50D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09663"/>
            <a:ext cx="762000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871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7181-E69E-4877-57C3-A06E8FA079F7}"/>
              </a:ext>
            </a:extLst>
          </p:cNvPr>
          <p:cNvSpPr>
            <a:spLocks noGrp="1"/>
          </p:cNvSpPr>
          <p:nvPr>
            <p:ph type="ctrTitle"/>
          </p:nvPr>
        </p:nvSpPr>
        <p:spPr/>
        <p:txBody>
          <a:bodyPr/>
          <a:lstStyle/>
          <a:p>
            <a:r>
              <a:rPr lang="en-IN" dirty="0"/>
              <a:t>Azure Data Factory</a:t>
            </a:r>
          </a:p>
        </p:txBody>
      </p:sp>
      <p:sp>
        <p:nvSpPr>
          <p:cNvPr id="7" name="Subtitle 6">
            <a:extLst>
              <a:ext uri="{FF2B5EF4-FFF2-40B4-BE49-F238E27FC236}">
                <a16:creationId xmlns:a16="http://schemas.microsoft.com/office/drawing/2014/main" id="{AE6B8A63-560C-3860-7C58-15393B36E0C1}"/>
              </a:ext>
            </a:extLst>
          </p:cNvPr>
          <p:cNvSpPr>
            <a:spLocks noGrp="1"/>
          </p:cNvSpPr>
          <p:nvPr>
            <p:ph type="subTitle" idx="1"/>
          </p:nvPr>
        </p:nvSpPr>
        <p:spPr/>
        <p:txBody>
          <a:bodyPr/>
          <a:lstStyle/>
          <a:p>
            <a:r>
              <a:rPr lang="en-GB" dirty="0"/>
              <a:t>Duration: 2-3 hours including labs</a:t>
            </a:r>
            <a:endParaRPr lang="en-IN" dirty="0"/>
          </a:p>
        </p:txBody>
      </p:sp>
    </p:spTree>
    <p:extLst>
      <p:ext uri="{BB962C8B-B14F-4D97-AF65-F5344CB8AC3E}">
        <p14:creationId xmlns:p14="http://schemas.microsoft.com/office/powerpoint/2010/main" val="736171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Azure Data Factory</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Introduction</a:t>
            </a:r>
          </a:p>
          <a:p>
            <a:r>
              <a:rPr lang="en-GB" dirty="0"/>
              <a:t>Top level Concepts in Azure Data Factory</a:t>
            </a:r>
          </a:p>
          <a:p>
            <a:r>
              <a:rPr lang="en-GB" dirty="0"/>
              <a:t>Creating first data factory</a:t>
            </a:r>
          </a:p>
          <a:p>
            <a:r>
              <a:rPr lang="en-GB" dirty="0"/>
              <a:t>Pipelines and Activity </a:t>
            </a:r>
          </a:p>
          <a:p>
            <a:r>
              <a:rPr lang="en-GB" dirty="0"/>
              <a:t>Linked Services and Datasets</a:t>
            </a:r>
          </a:p>
          <a:p>
            <a:r>
              <a:rPr lang="en-GB" dirty="0"/>
              <a:t>Copy Data Activity - Copy Specific file Within ADLS</a:t>
            </a:r>
          </a:p>
          <a:p>
            <a:r>
              <a:rPr lang="en-GB" dirty="0"/>
              <a:t>Copy Data Activity – from ADL to SQL</a:t>
            </a:r>
          </a:p>
          <a:p>
            <a:r>
              <a:rPr lang="en-GB" dirty="0"/>
              <a:t>Implementation of Triger</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2C73D964-9F60-452F-B42D-5D770A6E407B}"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4227723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80AB-D68D-A080-A6A9-65172375F08D}"/>
              </a:ext>
            </a:extLst>
          </p:cNvPr>
          <p:cNvSpPr>
            <a:spLocks noGrp="1"/>
          </p:cNvSpPr>
          <p:nvPr>
            <p:ph type="title"/>
          </p:nvPr>
        </p:nvSpPr>
        <p:spPr/>
        <p:txBody>
          <a:bodyPr/>
          <a:lstStyle/>
          <a:p>
            <a:r>
              <a:rPr lang="en-GB" dirty="0"/>
              <a:t>Data Factory Introduction</a:t>
            </a:r>
            <a:endParaRPr lang="en-IN" dirty="0"/>
          </a:p>
        </p:txBody>
      </p:sp>
      <p:sp>
        <p:nvSpPr>
          <p:cNvPr id="3" name="Text Placeholder 2">
            <a:extLst>
              <a:ext uri="{FF2B5EF4-FFF2-40B4-BE49-F238E27FC236}">
                <a16:creationId xmlns:a16="http://schemas.microsoft.com/office/drawing/2014/main" id="{61488E95-D95A-FE46-A7C3-A024E34ADB7B}"/>
              </a:ext>
            </a:extLst>
          </p:cNvPr>
          <p:cNvSpPr>
            <a:spLocks noGrp="1"/>
          </p:cNvSpPr>
          <p:nvPr>
            <p:ph type="body" idx="1"/>
          </p:nvPr>
        </p:nvSpPr>
        <p:spPr>
          <a:xfrm>
            <a:off x="141889" y="584616"/>
            <a:ext cx="8324192" cy="5879250"/>
          </a:xfrm>
        </p:spPr>
        <p:txBody>
          <a:bodyPr/>
          <a:lstStyle/>
          <a:p>
            <a:pPr marL="457200" marR="0" lvl="0" indent="-406400" algn="l" rtl="0">
              <a:lnSpc>
                <a:spcPct val="90000"/>
              </a:lnSpc>
              <a:spcBef>
                <a:spcPts val="1000"/>
              </a:spcBef>
              <a:spcAft>
                <a:spcPts val="0"/>
              </a:spcAft>
              <a:buClr>
                <a:schemeClr val="dk1"/>
              </a:buClr>
              <a:buSzPts val="2800"/>
              <a:buFont typeface="Arial"/>
              <a:buChar char="•"/>
            </a:pPr>
            <a:r>
              <a:rPr lang="en-GB" dirty="0"/>
              <a:t>A powerful Cloud ETL tool</a:t>
            </a:r>
          </a:p>
          <a:p>
            <a:pPr marL="457200" marR="0" lvl="0" indent="-406400" algn="l" rtl="0">
              <a:lnSpc>
                <a:spcPct val="90000"/>
              </a:lnSpc>
              <a:spcBef>
                <a:spcPts val="1000"/>
              </a:spcBef>
              <a:spcAft>
                <a:spcPts val="0"/>
              </a:spcAft>
              <a:buClr>
                <a:schemeClr val="dk1"/>
              </a:buClr>
              <a:buSzPts val="2800"/>
              <a:buFont typeface="Arial"/>
              <a:buChar char="•"/>
            </a:pPr>
            <a:r>
              <a:rPr lang="en-GB" dirty="0"/>
              <a:t>ETL/ELT tool.</a:t>
            </a:r>
          </a:p>
          <a:p>
            <a:pPr marL="457200" marR="0" lvl="0" indent="-406400" algn="l" rtl="0">
              <a:lnSpc>
                <a:spcPct val="90000"/>
              </a:lnSpc>
              <a:spcBef>
                <a:spcPts val="1000"/>
              </a:spcBef>
              <a:spcAft>
                <a:spcPts val="0"/>
              </a:spcAft>
              <a:buClr>
                <a:schemeClr val="dk1"/>
              </a:buClr>
              <a:buSzPts val="2800"/>
              <a:buFont typeface="Arial"/>
              <a:buChar char="•"/>
            </a:pPr>
            <a:r>
              <a:rPr lang="en-GB" dirty="0"/>
              <a:t>Allow developers to integrate disparate data sources</a:t>
            </a:r>
          </a:p>
          <a:p>
            <a:pPr marL="457200" marR="0" lvl="0" indent="-406400" algn="l" rtl="0">
              <a:lnSpc>
                <a:spcPct val="90000"/>
              </a:lnSpc>
              <a:spcBef>
                <a:spcPts val="1000"/>
              </a:spcBef>
              <a:spcAft>
                <a:spcPts val="0"/>
              </a:spcAft>
              <a:buClr>
                <a:schemeClr val="dk1"/>
              </a:buClr>
              <a:buSzPts val="2800"/>
              <a:buFont typeface="Arial"/>
              <a:buChar char="•"/>
            </a:pPr>
            <a:r>
              <a:rPr lang="en-GB" dirty="0"/>
              <a:t>Provides access to</a:t>
            </a:r>
          </a:p>
          <a:p>
            <a:pPr marL="914400" lvl="1" indent="-381000" algn="l" rtl="0">
              <a:lnSpc>
                <a:spcPct val="90000"/>
              </a:lnSpc>
              <a:spcBef>
                <a:spcPts val="500"/>
              </a:spcBef>
              <a:spcAft>
                <a:spcPts val="0"/>
              </a:spcAft>
              <a:buSzPts val="2400"/>
              <a:buChar char="•"/>
            </a:pPr>
            <a:r>
              <a:rPr lang="en-GB" dirty="0"/>
              <a:t>On-premises</a:t>
            </a:r>
          </a:p>
          <a:p>
            <a:pPr marL="914400" lvl="1" indent="-381000" algn="l" rtl="0">
              <a:lnSpc>
                <a:spcPct val="90000"/>
              </a:lnSpc>
              <a:spcBef>
                <a:spcPts val="500"/>
              </a:spcBef>
              <a:spcAft>
                <a:spcPts val="0"/>
              </a:spcAft>
              <a:buSzPts val="2400"/>
              <a:buChar char="•"/>
            </a:pPr>
            <a:r>
              <a:rPr lang="en-GB" dirty="0"/>
              <a:t>Cloud data</a:t>
            </a:r>
          </a:p>
          <a:p>
            <a:endParaRPr lang="en-IN" dirty="0"/>
          </a:p>
        </p:txBody>
      </p:sp>
      <p:sp>
        <p:nvSpPr>
          <p:cNvPr id="4" name="Date Placeholder 3">
            <a:extLst>
              <a:ext uri="{FF2B5EF4-FFF2-40B4-BE49-F238E27FC236}">
                <a16:creationId xmlns:a16="http://schemas.microsoft.com/office/drawing/2014/main" id="{BDF8DAF9-7677-2B7C-3FB7-21DE75712A64}"/>
              </a:ext>
            </a:extLst>
          </p:cNvPr>
          <p:cNvSpPr>
            <a:spLocks noGrp="1"/>
          </p:cNvSpPr>
          <p:nvPr>
            <p:ph type="dt" idx="10"/>
          </p:nvPr>
        </p:nvSpPr>
        <p:spPr/>
        <p:txBody>
          <a:bodyPr/>
          <a:lstStyle/>
          <a:p>
            <a:fld id="{85DA23B1-657C-4435-B5D5-63A0BED538E8}" type="datetime3">
              <a:rPr lang="en-US" smtClean="0"/>
              <a:t>11 January 2023</a:t>
            </a:fld>
            <a:endParaRPr lang="en-US"/>
          </a:p>
        </p:txBody>
      </p:sp>
      <p:sp>
        <p:nvSpPr>
          <p:cNvPr id="6" name="Slide Number Placeholder 5">
            <a:extLst>
              <a:ext uri="{FF2B5EF4-FFF2-40B4-BE49-F238E27FC236}">
                <a16:creationId xmlns:a16="http://schemas.microsoft.com/office/drawing/2014/main" id="{9C19C95F-E6CD-363F-5B60-C28DAB3987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pic>
        <p:nvPicPr>
          <p:cNvPr id="7" name="Google Shape;135;p3" descr="Data Factory - Data Integration Service | Microsoft Azure">
            <a:extLst>
              <a:ext uri="{FF2B5EF4-FFF2-40B4-BE49-F238E27FC236}">
                <a16:creationId xmlns:a16="http://schemas.microsoft.com/office/drawing/2014/main" id="{F8385971-D304-3912-53F8-907618D47F86}"/>
              </a:ext>
            </a:extLst>
          </p:cNvPr>
          <p:cNvPicPr preferRelativeResize="0"/>
          <p:nvPr/>
        </p:nvPicPr>
        <p:blipFill rotWithShape="1">
          <a:blip r:embed="rId2">
            <a:alphaModFix/>
          </a:blip>
          <a:srcRect l="22389" r="22500"/>
          <a:stretch/>
        </p:blipFill>
        <p:spPr>
          <a:xfrm>
            <a:off x="8911019" y="1560706"/>
            <a:ext cx="3149600" cy="3000376"/>
          </a:xfrm>
          <a:prstGeom prst="rect">
            <a:avLst/>
          </a:prstGeom>
          <a:noFill/>
          <a:ln>
            <a:noFill/>
          </a:ln>
        </p:spPr>
      </p:pic>
    </p:spTree>
    <p:extLst>
      <p:ext uri="{BB962C8B-B14F-4D97-AF65-F5344CB8AC3E}">
        <p14:creationId xmlns:p14="http://schemas.microsoft.com/office/powerpoint/2010/main" val="15430125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GB" dirty="0"/>
              <a:t>Top level Concepts in Azure Data Factory</a:t>
            </a:r>
            <a:endParaRPr dirty="0"/>
          </a:p>
        </p:txBody>
      </p:sp>
      <p:sp>
        <p:nvSpPr>
          <p:cNvPr id="141" name="Google Shape;141;p4"/>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chemeClr val="dk1"/>
              </a:buClr>
              <a:buSzPts val="2800"/>
              <a:buFont typeface="Arial"/>
              <a:buNone/>
            </a:pPr>
            <a:endParaRPr/>
          </a:p>
        </p:txBody>
      </p:sp>
      <p:sp>
        <p:nvSpPr>
          <p:cNvPr id="142" name="Google Shape;142;p4"/>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B6C680DF-C395-47F1-B50E-9176E03418EC}" type="datetime3">
              <a:rPr lang="en-US" smtClean="0"/>
              <a:t>11 January 2023</a:t>
            </a:fld>
            <a:endParaRPr/>
          </a:p>
        </p:txBody>
      </p:sp>
      <p:sp>
        <p:nvSpPr>
          <p:cNvPr id="144" name="Google Shape;144;p4"/>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74</a:t>
            </a:fld>
            <a:endParaRPr/>
          </a:p>
        </p:txBody>
      </p:sp>
      <p:pic>
        <p:nvPicPr>
          <p:cNvPr id="145" name="Google Shape;145;p4"/>
          <p:cNvPicPr preferRelativeResize="0"/>
          <p:nvPr/>
        </p:nvPicPr>
        <p:blipFill rotWithShape="1">
          <a:blip r:embed="rId3">
            <a:alphaModFix/>
          </a:blip>
          <a:srcRect/>
          <a:stretch/>
        </p:blipFill>
        <p:spPr>
          <a:xfrm>
            <a:off x="213332" y="965200"/>
            <a:ext cx="11765336" cy="4927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ADF allows you to..</a:t>
            </a:r>
            <a:endParaRPr/>
          </a:p>
        </p:txBody>
      </p:sp>
      <p:sp>
        <p:nvSpPr>
          <p:cNvPr id="151" name="Google Shape;151;p5"/>
          <p:cNvSpPr/>
          <p:nvPr/>
        </p:nvSpPr>
        <p:spPr>
          <a:xfrm>
            <a:off x="104384" y="613774"/>
            <a:ext cx="2343990" cy="1289195"/>
          </a:xfrm>
          <a:prstGeom prst="roundRect">
            <a:avLst>
              <a:gd name="adj" fmla="val 16667"/>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n-US" sz="1800" b="0" i="0" u="none" strike="noStrike" cap="none">
                <a:solidFill>
                  <a:schemeClr val="lt1"/>
                </a:solidFill>
                <a:latin typeface="Arial"/>
                <a:ea typeface="Arial"/>
                <a:cs typeface="Arial"/>
                <a:sym typeface="Arial"/>
              </a:rPr>
              <a:t>Move data</a:t>
            </a:r>
            <a:endParaRPr sz="1800" b="0" i="0" u="none" strike="noStrike" cap="none">
              <a:solidFill>
                <a:schemeClr val="lt1"/>
              </a:solidFill>
              <a:latin typeface="Arial"/>
              <a:ea typeface="Arial"/>
              <a:cs typeface="Arial"/>
              <a:sym typeface="Arial"/>
            </a:endParaRPr>
          </a:p>
        </p:txBody>
      </p:sp>
      <p:sp>
        <p:nvSpPr>
          <p:cNvPr id="152" name="Google Shape;152;p5"/>
          <p:cNvSpPr/>
          <p:nvPr/>
        </p:nvSpPr>
        <p:spPr>
          <a:xfrm rot="5400000">
            <a:off x="2975771" y="86377"/>
            <a:ext cx="1289195" cy="2343990"/>
          </a:xfrm>
          <a:prstGeom prst="round2SameRect">
            <a:avLst>
              <a:gd name="adj1" fmla="val 16667"/>
              <a:gd name="adj2" fmla="val 0"/>
            </a:avLst>
          </a:prstGeom>
          <a:solidFill>
            <a:srgbClr val="F8D6CC">
              <a:alpha val="89803"/>
            </a:srgbClr>
          </a:solidFill>
          <a:ln w="25400" cap="flat" cmpd="sng">
            <a:solidFill>
              <a:srgbClr val="F8D6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txBox="1"/>
          <p:nvPr/>
        </p:nvSpPr>
        <p:spPr>
          <a:xfrm>
            <a:off x="2448353" y="676706"/>
            <a:ext cx="2281057" cy="1163328"/>
          </a:xfrm>
          <a:prstGeom prst="rect">
            <a:avLst/>
          </a:prstGeom>
          <a:noFill/>
          <a:ln>
            <a:noFill/>
          </a:ln>
        </p:spPr>
        <p:txBody>
          <a:bodyPr spcFirstLastPara="1" wrap="square" lIns="91425" tIns="45700" rIns="91425" bIns="45700" anchor="ctr" anchorCtr="0">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From on-premises and cloud sources to a centralized data store</a:t>
            </a:r>
            <a:endParaRPr sz="1800" b="0" i="0" u="none" strike="noStrike" cap="none">
              <a:solidFill>
                <a:schemeClr val="dk1"/>
              </a:solidFill>
              <a:latin typeface="Arial"/>
              <a:ea typeface="Arial"/>
              <a:cs typeface="Arial"/>
              <a:sym typeface="Arial"/>
            </a:endParaRPr>
          </a:p>
        </p:txBody>
      </p:sp>
      <p:sp>
        <p:nvSpPr>
          <p:cNvPr id="154" name="Google Shape;154;p5"/>
          <p:cNvSpPr/>
          <p:nvPr/>
        </p:nvSpPr>
        <p:spPr>
          <a:xfrm>
            <a:off x="104384" y="2096348"/>
            <a:ext cx="2343990" cy="1289195"/>
          </a:xfrm>
          <a:prstGeom prst="roundRect">
            <a:avLst>
              <a:gd name="adj" fmla="val 16667"/>
            </a:avLst>
          </a:prstGeom>
          <a:solidFill>
            <a:schemeClr val="accent3"/>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n-US" sz="1800" b="0" i="0" u="none" strike="noStrike" cap="none">
                <a:solidFill>
                  <a:schemeClr val="lt1"/>
                </a:solidFill>
                <a:latin typeface="Arial"/>
                <a:ea typeface="Arial"/>
                <a:cs typeface="Arial"/>
                <a:sym typeface="Arial"/>
              </a:rPr>
              <a:t>Transform and integrate</a:t>
            </a:r>
            <a:endParaRPr sz="1800" b="0" i="0" u="none" strike="noStrike" cap="none">
              <a:solidFill>
                <a:schemeClr val="lt1"/>
              </a:solidFill>
              <a:latin typeface="Arial"/>
              <a:ea typeface="Arial"/>
              <a:cs typeface="Arial"/>
              <a:sym typeface="Arial"/>
            </a:endParaRPr>
          </a:p>
        </p:txBody>
      </p:sp>
      <p:sp>
        <p:nvSpPr>
          <p:cNvPr id="155" name="Google Shape;155;p5"/>
          <p:cNvSpPr/>
          <p:nvPr/>
        </p:nvSpPr>
        <p:spPr>
          <a:xfrm rot="5400000">
            <a:off x="2975771" y="1568951"/>
            <a:ext cx="1289195" cy="2343990"/>
          </a:xfrm>
          <a:prstGeom prst="round2SameRect">
            <a:avLst>
              <a:gd name="adj1" fmla="val 16667"/>
              <a:gd name="adj2" fmla="val 0"/>
            </a:avLst>
          </a:prstGeom>
          <a:solidFill>
            <a:srgbClr val="E0E0E0">
              <a:alpha val="89803"/>
            </a:srgbClr>
          </a:solidFill>
          <a:ln w="25400" cap="flat" cmpd="sng">
            <a:solidFill>
              <a:srgbClr val="E0E0E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txBox="1"/>
          <p:nvPr/>
        </p:nvSpPr>
        <p:spPr>
          <a:xfrm>
            <a:off x="2448353" y="2159281"/>
            <a:ext cx="2281057" cy="1163328"/>
          </a:xfrm>
          <a:prstGeom prst="rect">
            <a:avLst/>
          </a:prstGeom>
          <a:noFill/>
          <a:ln>
            <a:noFill/>
          </a:ln>
        </p:spPr>
        <p:txBody>
          <a:bodyPr spcFirstLastPara="1" wrap="square" lIns="91425" tIns="45700" rIns="91425" bIns="45700" anchor="ctr" anchorCtr="0">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Big data processing and machine learning</a:t>
            </a:r>
            <a:endParaRPr sz="1800" b="0" i="0" u="none" strike="noStrike" cap="none">
              <a:solidFill>
                <a:schemeClr val="dk1"/>
              </a:solidFill>
              <a:latin typeface="Arial"/>
              <a:ea typeface="Arial"/>
              <a:cs typeface="Arial"/>
              <a:sym typeface="Arial"/>
            </a:endParaRPr>
          </a:p>
        </p:txBody>
      </p:sp>
      <p:sp>
        <p:nvSpPr>
          <p:cNvPr id="157" name="Google Shape;157;p5"/>
          <p:cNvSpPr/>
          <p:nvPr/>
        </p:nvSpPr>
        <p:spPr>
          <a:xfrm>
            <a:off x="104384" y="3578922"/>
            <a:ext cx="2343990" cy="1289195"/>
          </a:xfrm>
          <a:prstGeom prst="roundRect">
            <a:avLst>
              <a:gd name="adj" fmla="val 16667"/>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n-US" sz="1800" b="0" i="0" u="none" strike="noStrike" cap="none">
                <a:solidFill>
                  <a:schemeClr val="lt1"/>
                </a:solidFill>
                <a:latin typeface="Arial"/>
                <a:ea typeface="Arial"/>
                <a:cs typeface="Arial"/>
                <a:sym typeface="Arial"/>
              </a:rPr>
              <a:t>Has visual interface.</a:t>
            </a:r>
            <a:endParaRPr sz="1800" b="0" i="0" u="none" strike="noStrike" cap="none">
              <a:solidFill>
                <a:schemeClr val="lt1"/>
              </a:solidFill>
              <a:latin typeface="Arial"/>
              <a:ea typeface="Arial"/>
              <a:cs typeface="Arial"/>
              <a:sym typeface="Arial"/>
            </a:endParaRPr>
          </a:p>
        </p:txBody>
      </p:sp>
      <p:sp>
        <p:nvSpPr>
          <p:cNvPr id="158" name="Google Shape;158;p5"/>
          <p:cNvSpPr/>
          <p:nvPr/>
        </p:nvSpPr>
        <p:spPr>
          <a:xfrm>
            <a:off x="104384" y="5061496"/>
            <a:ext cx="2343990" cy="1289195"/>
          </a:xfrm>
          <a:prstGeom prst="roundRect">
            <a:avLst>
              <a:gd name="adj" fmla="val 16667"/>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n-US" sz="1800" b="0" i="0" u="none" strike="noStrike" cap="none">
                <a:solidFill>
                  <a:schemeClr val="lt1"/>
                </a:solidFill>
                <a:latin typeface="Arial"/>
                <a:ea typeface="Arial"/>
                <a:cs typeface="Arial"/>
                <a:sym typeface="Arial"/>
              </a:rPr>
              <a:t>Invoke pipelines with</a:t>
            </a:r>
            <a:endParaRPr sz="1800" b="0" i="0" u="none" strike="noStrike" cap="none">
              <a:solidFill>
                <a:schemeClr val="lt1"/>
              </a:solidFill>
              <a:latin typeface="Arial"/>
              <a:ea typeface="Arial"/>
              <a:cs typeface="Arial"/>
              <a:sym typeface="Arial"/>
            </a:endParaRPr>
          </a:p>
        </p:txBody>
      </p:sp>
      <p:sp>
        <p:nvSpPr>
          <p:cNvPr id="159" name="Google Shape;159;p5"/>
          <p:cNvSpPr/>
          <p:nvPr/>
        </p:nvSpPr>
        <p:spPr>
          <a:xfrm rot="5400000">
            <a:off x="2975771" y="4534099"/>
            <a:ext cx="1289195" cy="2343990"/>
          </a:xfrm>
          <a:prstGeom prst="round2SameRect">
            <a:avLst>
              <a:gd name="adj1" fmla="val 16667"/>
              <a:gd name="adj2" fmla="val 0"/>
            </a:avLst>
          </a:prstGeom>
          <a:solidFill>
            <a:srgbClr val="FFE8CA">
              <a:alpha val="89803"/>
            </a:srgbClr>
          </a:solidFill>
          <a:ln w="25400" cap="flat" cmpd="sng">
            <a:solidFill>
              <a:srgbClr val="FFE8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txBox="1"/>
          <p:nvPr/>
        </p:nvSpPr>
        <p:spPr>
          <a:xfrm>
            <a:off x="2448353" y="5124406"/>
            <a:ext cx="2281057" cy="1163328"/>
          </a:xfrm>
          <a:prstGeom prst="rect">
            <a:avLst/>
          </a:prstGeom>
          <a:noFill/>
          <a:ln>
            <a:noFill/>
          </a:ln>
        </p:spPr>
        <p:txBody>
          <a:bodyPr spcFirstLastPara="1" wrap="square" lIns="91425" tIns="45700" rIns="91425" bIns="45700" anchor="ctr" anchorCtr="0">
            <a:noAutofit/>
          </a:bodyPr>
          <a:lstStyle/>
          <a:p>
            <a:pPr marL="114300" marR="0" lvl="1" indent="-114300" algn="l" rtl="0">
              <a:lnSpc>
                <a:spcPct val="75000"/>
              </a:lnSpc>
              <a:spcBef>
                <a:spcPts val="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Manual</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18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Event</a:t>
            </a:r>
            <a:endParaRPr sz="1800" b="0" i="0" u="none" strike="noStrike" cap="none">
              <a:solidFill>
                <a:schemeClr val="dk1"/>
              </a:solidFill>
              <a:latin typeface="Arial"/>
              <a:ea typeface="Arial"/>
              <a:cs typeface="Arial"/>
              <a:sym typeface="Arial"/>
            </a:endParaRPr>
          </a:p>
          <a:p>
            <a:pPr marL="114300" marR="0" lvl="1" indent="-114300" algn="l" rtl="0">
              <a:lnSpc>
                <a:spcPct val="75000"/>
              </a:lnSpc>
              <a:spcBef>
                <a:spcPts val="180"/>
              </a:spcBef>
              <a:spcAft>
                <a:spcPts val="0"/>
              </a:spcAft>
              <a:buClr>
                <a:schemeClr val="dk1"/>
              </a:buClr>
              <a:buSzPts val="1800"/>
              <a:buFont typeface="Arial"/>
              <a:buChar char="•"/>
            </a:pPr>
            <a:r>
              <a:rPr lang="en-US" sz="1800" b="0" i="0" u="none" strike="noStrike" cap="none">
                <a:solidFill>
                  <a:schemeClr val="dk1"/>
                </a:solidFill>
                <a:latin typeface="Arial"/>
                <a:ea typeface="Arial"/>
                <a:cs typeface="Arial"/>
                <a:sym typeface="Arial"/>
              </a:rPr>
              <a:t>Scheduling</a:t>
            </a:r>
            <a:endParaRPr sz="1800" b="0" i="0" u="none" strike="noStrike" cap="none">
              <a:solidFill>
                <a:schemeClr val="dk1"/>
              </a:solidFill>
              <a:latin typeface="Arial"/>
              <a:ea typeface="Arial"/>
              <a:cs typeface="Arial"/>
              <a:sym typeface="Arial"/>
            </a:endParaRPr>
          </a:p>
        </p:txBody>
      </p:sp>
      <p:sp>
        <p:nvSpPr>
          <p:cNvPr id="161" name="Google Shape;161;p5"/>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9F28DA1B-24B8-4ADB-BA33-EBFDF5EF2568}" type="datetime3">
              <a:rPr lang="en-US" smtClean="0"/>
              <a:t>11 January 2023</a:t>
            </a:fld>
            <a:endParaRPr/>
          </a:p>
        </p:txBody>
      </p:sp>
      <p:sp>
        <p:nvSpPr>
          <p:cNvPr id="163" name="Google Shape;163;p5"/>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6"/>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dirty="0"/>
              <a:t>Demonstration: Create Azure Data Factory</a:t>
            </a:r>
            <a:endParaRPr dirty="0"/>
          </a:p>
        </p:txBody>
      </p:sp>
      <p:sp>
        <p:nvSpPr>
          <p:cNvPr id="169" name="Google Shape;169;p6"/>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First, you do not install it, you create a service in Azure by:</a:t>
            </a:r>
            <a:endParaRPr/>
          </a:p>
          <a:p>
            <a:pPr marL="914400" lvl="1" indent="-381000" algn="l" rtl="0">
              <a:lnSpc>
                <a:spcPct val="90000"/>
              </a:lnSpc>
              <a:spcBef>
                <a:spcPts val="500"/>
              </a:spcBef>
              <a:spcAft>
                <a:spcPts val="0"/>
              </a:spcAft>
              <a:buSzPts val="2400"/>
              <a:buChar char="•"/>
            </a:pPr>
            <a:r>
              <a:rPr lang="en-US"/>
              <a:t>New -&gt; Analytics -&gt; Data Factory</a:t>
            </a:r>
            <a:endParaRPr/>
          </a:p>
          <a:p>
            <a:pPr marL="457200" marR="0" lvl="0" indent="-406400" algn="l" rtl="0">
              <a:lnSpc>
                <a:spcPct val="90000"/>
              </a:lnSpc>
              <a:spcBef>
                <a:spcPts val="1000"/>
              </a:spcBef>
              <a:spcAft>
                <a:spcPts val="0"/>
              </a:spcAft>
              <a:buClr>
                <a:schemeClr val="dk1"/>
              </a:buClr>
              <a:buSzPts val="2800"/>
              <a:buFont typeface="Arial"/>
              <a:buChar char="•"/>
            </a:pPr>
            <a:r>
              <a:rPr lang="en-US"/>
              <a:t>Then, you need to set the </a:t>
            </a:r>
            <a:endParaRPr/>
          </a:p>
          <a:p>
            <a:pPr marL="914400" lvl="1" indent="-381000" algn="l" rtl="0">
              <a:lnSpc>
                <a:spcPct val="90000"/>
              </a:lnSpc>
              <a:spcBef>
                <a:spcPts val="500"/>
              </a:spcBef>
              <a:spcAft>
                <a:spcPts val="0"/>
              </a:spcAft>
              <a:buSzPts val="2400"/>
              <a:buChar char="•"/>
            </a:pPr>
            <a:r>
              <a:rPr lang="en-US"/>
              <a:t>name, </a:t>
            </a:r>
            <a:endParaRPr/>
          </a:p>
          <a:p>
            <a:pPr marL="914400" lvl="1" indent="-381000" algn="l" rtl="0">
              <a:lnSpc>
                <a:spcPct val="90000"/>
              </a:lnSpc>
              <a:spcBef>
                <a:spcPts val="500"/>
              </a:spcBef>
              <a:spcAft>
                <a:spcPts val="0"/>
              </a:spcAft>
              <a:buSzPts val="2400"/>
              <a:buChar char="•"/>
            </a:pPr>
            <a:r>
              <a:rPr lang="en-US"/>
              <a:t>select your subscription, </a:t>
            </a:r>
            <a:endParaRPr/>
          </a:p>
          <a:p>
            <a:pPr marL="914400" lvl="1" indent="-381000" algn="l" rtl="0">
              <a:lnSpc>
                <a:spcPct val="90000"/>
              </a:lnSpc>
              <a:spcBef>
                <a:spcPts val="500"/>
              </a:spcBef>
              <a:spcAft>
                <a:spcPts val="0"/>
              </a:spcAft>
              <a:buSzPts val="2400"/>
              <a:buChar char="•"/>
            </a:pPr>
            <a:r>
              <a:rPr lang="en-US"/>
              <a:t>resource group, </a:t>
            </a:r>
            <a:endParaRPr/>
          </a:p>
          <a:p>
            <a:pPr marL="914400" lvl="1" indent="-381000" algn="l" rtl="0">
              <a:lnSpc>
                <a:spcPct val="90000"/>
              </a:lnSpc>
              <a:spcBef>
                <a:spcPts val="500"/>
              </a:spcBef>
              <a:spcAft>
                <a:spcPts val="0"/>
              </a:spcAft>
              <a:buSzPts val="2400"/>
              <a:buChar char="•"/>
            </a:pPr>
            <a:r>
              <a:rPr lang="en-US"/>
              <a:t>version (1 or 2) and </a:t>
            </a:r>
            <a:endParaRPr/>
          </a:p>
          <a:p>
            <a:pPr marL="914400" lvl="1" indent="-381000" algn="l" rtl="0">
              <a:lnSpc>
                <a:spcPct val="90000"/>
              </a:lnSpc>
              <a:spcBef>
                <a:spcPts val="500"/>
              </a:spcBef>
              <a:spcAft>
                <a:spcPts val="0"/>
              </a:spcAft>
              <a:buSzPts val="2400"/>
              <a:buChar char="•"/>
            </a:pPr>
            <a:r>
              <a:rPr lang="en-US"/>
              <a:t>location.</a:t>
            </a:r>
            <a:endParaRPr/>
          </a:p>
        </p:txBody>
      </p:sp>
      <p:sp>
        <p:nvSpPr>
          <p:cNvPr id="170" name="Google Shape;170;p6"/>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4CEBDD1F-D3E1-4268-9BE6-8CFE2E72CF34}" type="datetime3">
              <a:rPr lang="en-US" smtClean="0"/>
              <a:t>11 January 2023</a:t>
            </a:fld>
            <a:endParaRPr/>
          </a:p>
        </p:txBody>
      </p:sp>
      <p:sp>
        <p:nvSpPr>
          <p:cNvPr id="172" name="Google Shape;172;p6"/>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76</a:t>
            </a:fld>
            <a:endParaRPr/>
          </a:p>
        </p:txBody>
      </p:sp>
      <p:pic>
        <p:nvPicPr>
          <p:cNvPr id="173" name="Google Shape;173;p6" descr="Image for post"/>
          <p:cNvPicPr preferRelativeResize="0"/>
          <p:nvPr/>
        </p:nvPicPr>
        <p:blipFill rotWithShape="1">
          <a:blip r:embed="rId3">
            <a:alphaModFix/>
          </a:blip>
          <a:srcRect b="43464"/>
          <a:stretch/>
        </p:blipFill>
        <p:spPr>
          <a:xfrm>
            <a:off x="8004175" y="1223221"/>
            <a:ext cx="3667125" cy="4518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1"/>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Pipeline</a:t>
            </a:r>
            <a:endParaRPr/>
          </a:p>
        </p:txBody>
      </p:sp>
      <p:sp>
        <p:nvSpPr>
          <p:cNvPr id="239" name="Google Shape;239;p11"/>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Logical grouping of activities that performs a unit of work</a:t>
            </a:r>
            <a:endParaRPr/>
          </a:p>
          <a:p>
            <a:pPr marL="457200" marR="0" lvl="0" indent="-406400" algn="l" rtl="0">
              <a:lnSpc>
                <a:spcPct val="90000"/>
              </a:lnSpc>
              <a:spcBef>
                <a:spcPts val="1000"/>
              </a:spcBef>
              <a:spcAft>
                <a:spcPts val="0"/>
              </a:spcAft>
              <a:buClr>
                <a:schemeClr val="dk1"/>
              </a:buClr>
              <a:buSzPts val="2800"/>
              <a:buFont typeface="Arial"/>
              <a:buChar char="•"/>
            </a:pPr>
            <a:r>
              <a:rPr lang="en-US"/>
              <a:t>Together, the activities in a pipeline perform a task</a:t>
            </a:r>
            <a:endParaRPr/>
          </a:p>
          <a:p>
            <a:pPr marL="457200" marR="0" lvl="0" indent="-406400" algn="l" rtl="0">
              <a:lnSpc>
                <a:spcPct val="90000"/>
              </a:lnSpc>
              <a:spcBef>
                <a:spcPts val="1000"/>
              </a:spcBef>
              <a:spcAft>
                <a:spcPts val="0"/>
              </a:spcAft>
              <a:buClr>
                <a:schemeClr val="dk1"/>
              </a:buClr>
              <a:buSzPts val="2800"/>
              <a:buFont typeface="Arial"/>
              <a:buChar char="•"/>
            </a:pPr>
            <a:r>
              <a:rPr lang="en-US"/>
              <a:t>For example</a:t>
            </a:r>
            <a:endParaRPr/>
          </a:p>
          <a:p>
            <a:pPr marL="914400" lvl="1" indent="-381000" algn="l" rtl="0">
              <a:lnSpc>
                <a:spcPct val="90000"/>
              </a:lnSpc>
              <a:spcBef>
                <a:spcPts val="500"/>
              </a:spcBef>
              <a:spcAft>
                <a:spcPts val="0"/>
              </a:spcAft>
              <a:buSzPts val="2400"/>
              <a:buChar char="•"/>
            </a:pPr>
            <a:r>
              <a:rPr lang="en-US"/>
              <a:t>A pipeline can contain a group of activities that ingests data from an Azure blob, and </a:t>
            </a:r>
            <a:endParaRPr/>
          </a:p>
          <a:p>
            <a:pPr marL="914400" lvl="1" indent="-381000" algn="l" rtl="0">
              <a:lnSpc>
                <a:spcPct val="90000"/>
              </a:lnSpc>
              <a:spcBef>
                <a:spcPts val="500"/>
              </a:spcBef>
              <a:spcAft>
                <a:spcPts val="0"/>
              </a:spcAft>
              <a:buSzPts val="2400"/>
              <a:buChar char="•"/>
            </a:pPr>
            <a:r>
              <a:rPr lang="en-US"/>
              <a:t>Then runs a Hive query on an HDInsight cluster to partition the data.</a:t>
            </a:r>
            <a:endParaRPr/>
          </a:p>
          <a:p>
            <a:pPr marL="457200" marR="0" lvl="0" indent="-228600" algn="l" rtl="0">
              <a:lnSpc>
                <a:spcPct val="90000"/>
              </a:lnSpc>
              <a:spcBef>
                <a:spcPts val="1000"/>
              </a:spcBef>
              <a:spcAft>
                <a:spcPts val="0"/>
              </a:spcAft>
              <a:buClr>
                <a:schemeClr val="dk1"/>
              </a:buClr>
              <a:buSzPts val="2800"/>
              <a:buFont typeface="Arial"/>
              <a:buNone/>
            </a:pPr>
            <a:endParaRPr/>
          </a:p>
        </p:txBody>
      </p:sp>
      <p:sp>
        <p:nvSpPr>
          <p:cNvPr id="240" name="Google Shape;240;p11"/>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EFAE906E-B4C2-4586-BE2E-6D7F3003B37F}" type="datetime3">
              <a:rPr lang="en-US" smtClean="0"/>
              <a:t>11 January 2023</a:t>
            </a:fld>
            <a:endParaRPr/>
          </a:p>
        </p:txBody>
      </p:sp>
      <p:sp>
        <p:nvSpPr>
          <p:cNvPr id="242" name="Google Shape;242;p11"/>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77</a:t>
            </a:fld>
            <a:endParaRPr/>
          </a:p>
        </p:txBody>
      </p:sp>
      <p:pic>
        <p:nvPicPr>
          <p:cNvPr id="243" name="Google Shape;243;p11" descr="Orchestrating Pipelines in Azure Data Factory | Cathrine Wilhelmsen"/>
          <p:cNvPicPr preferRelativeResize="0"/>
          <p:nvPr/>
        </p:nvPicPr>
        <p:blipFill rotWithShape="1">
          <a:blip r:embed="rId3">
            <a:alphaModFix/>
          </a:blip>
          <a:srcRect/>
          <a:stretch/>
        </p:blipFill>
        <p:spPr>
          <a:xfrm>
            <a:off x="777701" y="3187700"/>
            <a:ext cx="10207625" cy="306228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2"/>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Activity</a:t>
            </a:r>
            <a:endParaRPr/>
          </a:p>
        </p:txBody>
      </p:sp>
      <p:sp>
        <p:nvSpPr>
          <p:cNvPr id="249" name="Google Shape;249;p12"/>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Represent a processing step in a pipeline</a:t>
            </a:r>
            <a:endParaRPr/>
          </a:p>
          <a:p>
            <a:pPr marL="457200" marR="0" lvl="0" indent="-406400" algn="l" rtl="0">
              <a:lnSpc>
                <a:spcPct val="90000"/>
              </a:lnSpc>
              <a:spcBef>
                <a:spcPts val="1000"/>
              </a:spcBef>
              <a:spcAft>
                <a:spcPts val="0"/>
              </a:spcAft>
              <a:buClr>
                <a:schemeClr val="dk1"/>
              </a:buClr>
              <a:buSzPts val="2800"/>
              <a:buFont typeface="Arial"/>
              <a:buChar char="•"/>
            </a:pPr>
            <a:r>
              <a:rPr lang="en-US"/>
              <a:t>Example: Use a copy activity to copy data from one data store to another data store</a:t>
            </a:r>
            <a:endParaRPr/>
          </a:p>
          <a:p>
            <a:pPr marL="457200" marR="0" lvl="0" indent="-406400" algn="l" rtl="0">
              <a:lnSpc>
                <a:spcPct val="90000"/>
              </a:lnSpc>
              <a:spcBef>
                <a:spcPts val="1000"/>
              </a:spcBef>
              <a:spcAft>
                <a:spcPts val="0"/>
              </a:spcAft>
              <a:buClr>
                <a:schemeClr val="dk1"/>
              </a:buClr>
              <a:buSzPts val="2800"/>
              <a:buFont typeface="Arial"/>
              <a:buChar char="•"/>
            </a:pPr>
            <a:r>
              <a:rPr lang="en-US"/>
              <a:t>Data Factory supports three types of activities</a:t>
            </a:r>
            <a:endParaRPr/>
          </a:p>
          <a:p>
            <a:pPr marL="914400" lvl="1" indent="-381000" algn="l" rtl="0">
              <a:lnSpc>
                <a:spcPct val="90000"/>
              </a:lnSpc>
              <a:spcBef>
                <a:spcPts val="500"/>
              </a:spcBef>
              <a:spcAft>
                <a:spcPts val="0"/>
              </a:spcAft>
              <a:buSzPts val="2400"/>
              <a:buChar char="•"/>
            </a:pPr>
            <a:r>
              <a:rPr lang="en-US"/>
              <a:t>Data movement</a:t>
            </a:r>
            <a:endParaRPr/>
          </a:p>
          <a:p>
            <a:pPr marL="914400" lvl="1" indent="-381000" algn="l" rtl="0">
              <a:lnSpc>
                <a:spcPct val="90000"/>
              </a:lnSpc>
              <a:spcBef>
                <a:spcPts val="500"/>
              </a:spcBef>
              <a:spcAft>
                <a:spcPts val="0"/>
              </a:spcAft>
              <a:buSzPts val="2400"/>
              <a:buChar char="•"/>
            </a:pPr>
            <a:r>
              <a:rPr lang="en-US"/>
              <a:t>Data transformation</a:t>
            </a:r>
            <a:endParaRPr/>
          </a:p>
          <a:p>
            <a:pPr marL="914400" lvl="1" indent="-381000" algn="l" rtl="0">
              <a:lnSpc>
                <a:spcPct val="90000"/>
              </a:lnSpc>
              <a:spcBef>
                <a:spcPts val="500"/>
              </a:spcBef>
              <a:spcAft>
                <a:spcPts val="0"/>
              </a:spcAft>
              <a:buSzPts val="2400"/>
              <a:buChar char="•"/>
            </a:pPr>
            <a:r>
              <a:rPr lang="en-US"/>
              <a:t>Control activities</a:t>
            </a:r>
            <a:endParaRPr/>
          </a:p>
        </p:txBody>
      </p:sp>
      <p:sp>
        <p:nvSpPr>
          <p:cNvPr id="250" name="Google Shape;250;p12"/>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CA3436B0-1BA9-42D8-827B-61A1F4926351}" type="datetime3">
              <a:rPr lang="en-US" smtClean="0"/>
              <a:t>11 January 2023</a:t>
            </a:fld>
            <a:endParaRPr/>
          </a:p>
        </p:txBody>
      </p:sp>
      <p:sp>
        <p:nvSpPr>
          <p:cNvPr id="252" name="Google Shape;252;p12"/>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78</a:t>
            </a:fld>
            <a:endParaRPr/>
          </a:p>
        </p:txBody>
      </p:sp>
      <p:pic>
        <p:nvPicPr>
          <p:cNvPr id="253" name="Google Shape;253;p12" descr="Understanding Azure Data Factory pricing through examples - Azure Data  Factory | Microsoft Docs"/>
          <p:cNvPicPr preferRelativeResize="0"/>
          <p:nvPr/>
        </p:nvPicPr>
        <p:blipFill rotWithShape="1">
          <a:blip r:embed="rId3">
            <a:alphaModFix/>
          </a:blip>
          <a:srcRect/>
          <a:stretch/>
        </p:blipFill>
        <p:spPr>
          <a:xfrm>
            <a:off x="3456735" y="3482234"/>
            <a:ext cx="7986834" cy="275171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3"/>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Datasets</a:t>
            </a:r>
            <a:endParaRPr/>
          </a:p>
        </p:txBody>
      </p:sp>
      <p:sp>
        <p:nvSpPr>
          <p:cNvPr id="259" name="Google Shape;259;p13"/>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Represent data structures within the data stores</a:t>
            </a:r>
            <a:endParaRPr/>
          </a:p>
          <a:p>
            <a:pPr marL="457200" marR="0" lvl="0" indent="-406400" algn="l" rtl="0">
              <a:lnSpc>
                <a:spcPct val="90000"/>
              </a:lnSpc>
              <a:spcBef>
                <a:spcPts val="1000"/>
              </a:spcBef>
              <a:spcAft>
                <a:spcPts val="0"/>
              </a:spcAft>
              <a:buClr>
                <a:schemeClr val="dk1"/>
              </a:buClr>
              <a:buSzPts val="2800"/>
              <a:buFont typeface="Arial"/>
              <a:buChar char="•"/>
            </a:pPr>
            <a:r>
              <a:rPr lang="en-US"/>
              <a:t>It simply point to or reference the data you want to use in your activities as inputs or outputs.</a:t>
            </a:r>
            <a:endParaRPr/>
          </a:p>
        </p:txBody>
      </p:sp>
      <p:sp>
        <p:nvSpPr>
          <p:cNvPr id="260" name="Google Shape;260;p13"/>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CDA44816-E1E4-42ED-96AE-C3AB64D3FBCE}" type="datetime3">
              <a:rPr lang="en-US" smtClean="0"/>
              <a:t>11 January 2023</a:t>
            </a:fld>
            <a:endParaRPr/>
          </a:p>
        </p:txBody>
      </p:sp>
      <p:sp>
        <p:nvSpPr>
          <p:cNvPr id="262" name="Google Shape;262;p13"/>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79</a:t>
            </a:fld>
            <a:endParaRPr/>
          </a:p>
        </p:txBody>
      </p:sp>
      <p:pic>
        <p:nvPicPr>
          <p:cNvPr id="263" name="Google Shape;263;p13" descr="Azure Data Factory Tutorial - Intellipaat"/>
          <p:cNvPicPr preferRelativeResize="0"/>
          <p:nvPr/>
        </p:nvPicPr>
        <p:blipFill rotWithShape="1">
          <a:blip r:embed="rId3">
            <a:alphaModFix/>
          </a:blip>
          <a:srcRect t="21716"/>
          <a:stretch/>
        </p:blipFill>
        <p:spPr>
          <a:xfrm>
            <a:off x="808145" y="3236686"/>
            <a:ext cx="10575709" cy="23077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2C8DE4-6AAA-822A-88DE-4056568CFB1A}"/>
              </a:ext>
            </a:extLst>
          </p:cNvPr>
          <p:cNvSpPr>
            <a:spLocks noGrp="1"/>
          </p:cNvSpPr>
          <p:nvPr>
            <p:ph type="ctrTitle"/>
          </p:nvPr>
        </p:nvSpPr>
        <p:spPr/>
        <p:txBody>
          <a:bodyPr/>
          <a:lstStyle/>
          <a:p>
            <a:r>
              <a:rPr lang="en-IN" dirty="0"/>
              <a:t>Microsoft Azure  Fundamentals</a:t>
            </a:r>
          </a:p>
        </p:txBody>
      </p:sp>
      <p:sp>
        <p:nvSpPr>
          <p:cNvPr id="8" name="Subtitle 7">
            <a:extLst>
              <a:ext uri="{FF2B5EF4-FFF2-40B4-BE49-F238E27FC236}">
                <a16:creationId xmlns:a16="http://schemas.microsoft.com/office/drawing/2014/main" id="{64C5989F-949C-7C7D-84EC-015C834F0A8F}"/>
              </a:ext>
            </a:extLst>
          </p:cNvPr>
          <p:cNvSpPr>
            <a:spLocks noGrp="1"/>
          </p:cNvSpPr>
          <p:nvPr>
            <p:ph type="subTitle" idx="1"/>
          </p:nvPr>
        </p:nvSpPr>
        <p:spPr/>
        <p:txBody>
          <a:bodyPr/>
          <a:lstStyle/>
          <a:p>
            <a:r>
              <a:rPr lang="en-IN" dirty="0"/>
              <a:t>Duration: 40-60 Minutes including labs</a:t>
            </a:r>
          </a:p>
        </p:txBody>
      </p:sp>
    </p:spTree>
    <p:extLst>
      <p:ext uri="{BB962C8B-B14F-4D97-AF65-F5344CB8AC3E}">
        <p14:creationId xmlns:p14="http://schemas.microsoft.com/office/powerpoint/2010/main" val="3040069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4"/>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Linked services</a:t>
            </a:r>
            <a:endParaRPr/>
          </a:p>
        </p:txBody>
      </p:sp>
      <p:sp>
        <p:nvSpPr>
          <p:cNvPr id="269" name="Google Shape;269;p14"/>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Are much like connection strings, which define the connection information</a:t>
            </a:r>
            <a:endParaRPr/>
          </a:p>
          <a:p>
            <a:pPr marL="457200" marR="0" lvl="0" indent="-406400" algn="l" rtl="0">
              <a:lnSpc>
                <a:spcPct val="90000"/>
              </a:lnSpc>
              <a:spcBef>
                <a:spcPts val="1000"/>
              </a:spcBef>
              <a:spcAft>
                <a:spcPts val="0"/>
              </a:spcAft>
              <a:buClr>
                <a:schemeClr val="dk1"/>
              </a:buClr>
              <a:buSzPts val="2800"/>
              <a:buFont typeface="Arial"/>
              <a:buChar char="•"/>
            </a:pPr>
            <a:r>
              <a:rPr lang="en-US"/>
              <a:t>It’s needed for Data Factory to connect to external resources</a:t>
            </a:r>
            <a:endParaRPr/>
          </a:p>
          <a:p>
            <a:pPr marL="457200" marR="0" lvl="0" indent="-228600" algn="l" rtl="0">
              <a:lnSpc>
                <a:spcPct val="90000"/>
              </a:lnSpc>
              <a:spcBef>
                <a:spcPts val="1000"/>
              </a:spcBef>
              <a:spcAft>
                <a:spcPts val="0"/>
              </a:spcAft>
              <a:buClr>
                <a:schemeClr val="dk1"/>
              </a:buClr>
              <a:buSzPts val="2800"/>
              <a:buFont typeface="Arial"/>
              <a:buNone/>
            </a:pPr>
            <a:endParaRPr/>
          </a:p>
        </p:txBody>
      </p:sp>
      <p:sp>
        <p:nvSpPr>
          <p:cNvPr id="270" name="Google Shape;270;p14"/>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2F8B2479-10A0-4A80-9C7D-8310505190AC}" type="datetime3">
              <a:rPr lang="en-US" smtClean="0"/>
              <a:t>11 January 2023</a:t>
            </a:fld>
            <a:endParaRPr/>
          </a:p>
        </p:txBody>
      </p:sp>
      <p:sp>
        <p:nvSpPr>
          <p:cNvPr id="272" name="Google Shape;272;p14"/>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80</a:t>
            </a:fld>
            <a:endParaRPr/>
          </a:p>
        </p:txBody>
      </p:sp>
      <p:pic>
        <p:nvPicPr>
          <p:cNvPr id="273" name="Google Shape;273;p14" descr="Understanding Azure Data Factory pricing through examples - Azure Data  Factory | Microsoft Docs"/>
          <p:cNvPicPr preferRelativeResize="0"/>
          <p:nvPr/>
        </p:nvPicPr>
        <p:blipFill rotWithShape="1">
          <a:blip r:embed="rId3">
            <a:alphaModFix/>
          </a:blip>
          <a:srcRect/>
          <a:stretch/>
        </p:blipFill>
        <p:spPr>
          <a:xfrm>
            <a:off x="1935072" y="1817428"/>
            <a:ext cx="8321855" cy="4422439"/>
          </a:xfrm>
          <a:prstGeom prst="rect">
            <a:avLst/>
          </a:prstGeom>
          <a:noFill/>
          <a:ln>
            <a:noFill/>
          </a:ln>
        </p:spPr>
      </p:pic>
      <p:sp>
        <p:nvSpPr>
          <p:cNvPr id="274" name="Google Shape;274;p14"/>
          <p:cNvSpPr/>
          <p:nvPr/>
        </p:nvSpPr>
        <p:spPr>
          <a:xfrm>
            <a:off x="5602514" y="4688114"/>
            <a:ext cx="1930400" cy="1551753"/>
          </a:xfrm>
          <a:prstGeom prst="roundRect">
            <a:avLst>
              <a:gd name="adj" fmla="val 16667"/>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6"/>
          <p:cNvSpPr txBox="1">
            <a:spLocks noGrp="1"/>
          </p:cNvSpPr>
          <p:nvPr>
            <p:ph type="title"/>
          </p:nvPr>
        </p:nvSpPr>
        <p:spPr>
          <a:xfrm>
            <a:off x="104384" y="26597"/>
            <a:ext cx="11983232" cy="49949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a:t>Triggers</a:t>
            </a:r>
            <a:endParaRPr/>
          </a:p>
        </p:txBody>
      </p:sp>
      <p:sp>
        <p:nvSpPr>
          <p:cNvPr id="289" name="Google Shape;289;p16"/>
          <p:cNvSpPr txBox="1">
            <a:spLocks noGrp="1"/>
          </p:cNvSpPr>
          <p:nvPr>
            <p:ph type="body" idx="1"/>
          </p:nvPr>
        </p:nvSpPr>
        <p:spPr>
          <a:xfrm>
            <a:off x="104384" y="613774"/>
            <a:ext cx="11983232" cy="5736921"/>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chemeClr val="dk1"/>
              </a:buClr>
              <a:buSzPts val="2800"/>
              <a:buFont typeface="Arial"/>
              <a:buChar char="•"/>
            </a:pPr>
            <a:r>
              <a:rPr lang="en-US"/>
              <a:t>Triggers represent the unit of processing that determines when a pipeline execution needs to be kicked off</a:t>
            </a:r>
            <a:endParaRPr/>
          </a:p>
          <a:p>
            <a:pPr marL="457200" marR="0" lvl="0" indent="-406400" algn="l" rtl="0">
              <a:lnSpc>
                <a:spcPct val="90000"/>
              </a:lnSpc>
              <a:spcBef>
                <a:spcPts val="1000"/>
              </a:spcBef>
              <a:spcAft>
                <a:spcPts val="0"/>
              </a:spcAft>
              <a:buClr>
                <a:schemeClr val="dk1"/>
              </a:buClr>
              <a:buSzPts val="2800"/>
              <a:buFont typeface="Arial"/>
              <a:buChar char="•"/>
            </a:pPr>
            <a:r>
              <a:rPr lang="en-US"/>
              <a:t>There are different types of triggers for different types of events.</a:t>
            </a:r>
            <a:endParaRPr/>
          </a:p>
        </p:txBody>
      </p:sp>
      <p:sp>
        <p:nvSpPr>
          <p:cNvPr id="290" name="Google Shape;290;p16"/>
          <p:cNvSpPr txBox="1">
            <a:spLocks noGrp="1"/>
          </p:cNvSpPr>
          <p:nvPr>
            <p:ph type="dt" idx="10"/>
          </p:nvPr>
        </p:nvSpPr>
        <p:spPr>
          <a:xfrm>
            <a:off x="104384" y="6444032"/>
            <a:ext cx="2488504"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888888"/>
              </a:buClr>
              <a:buSzPts val="1400"/>
              <a:buFont typeface="Calibri"/>
              <a:buNone/>
            </a:pPr>
            <a:fld id="{7073F01D-4FC6-4247-9B16-36C5D9F26C0D}" type="datetime3">
              <a:rPr lang="en-US" smtClean="0"/>
              <a:t>11 January 2023</a:t>
            </a:fld>
            <a:endParaRPr/>
          </a:p>
        </p:txBody>
      </p:sp>
      <p:sp>
        <p:nvSpPr>
          <p:cNvPr id="292" name="Google Shape;292;p16"/>
          <p:cNvSpPr txBox="1">
            <a:spLocks noGrp="1"/>
          </p:cNvSpPr>
          <p:nvPr>
            <p:ph type="sldNum" idx="12"/>
          </p:nvPr>
        </p:nvSpPr>
        <p:spPr>
          <a:xfrm>
            <a:off x="11443569" y="6444032"/>
            <a:ext cx="64404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81</a:t>
            </a:fld>
            <a:endParaRPr/>
          </a:p>
        </p:txBody>
      </p:sp>
      <p:pic>
        <p:nvPicPr>
          <p:cNvPr id="293" name="Google Shape;293;p16" descr="Understanding Azure Data Factory pricing through examples - Azure Data  Factory | Microsoft Docs"/>
          <p:cNvPicPr preferRelativeResize="0"/>
          <p:nvPr/>
        </p:nvPicPr>
        <p:blipFill rotWithShape="1">
          <a:blip r:embed="rId3">
            <a:alphaModFix/>
          </a:blip>
          <a:srcRect/>
          <a:stretch/>
        </p:blipFill>
        <p:spPr>
          <a:xfrm>
            <a:off x="2994616" y="2223828"/>
            <a:ext cx="7532208" cy="40028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1CA0-42B7-47EC-302B-06D847131F9B}"/>
              </a:ext>
            </a:extLst>
          </p:cNvPr>
          <p:cNvSpPr>
            <a:spLocks noGrp="1"/>
          </p:cNvSpPr>
          <p:nvPr>
            <p:ph type="title"/>
          </p:nvPr>
        </p:nvSpPr>
        <p:spPr/>
        <p:txBody>
          <a:bodyPr/>
          <a:lstStyle/>
          <a:p>
            <a:r>
              <a:rPr lang="en-GB" dirty="0"/>
              <a:t>Copy Data Activity - Copy Specific file Within ADLS</a:t>
            </a:r>
            <a:endParaRPr lang="en-IN" dirty="0"/>
          </a:p>
        </p:txBody>
      </p:sp>
      <p:sp>
        <p:nvSpPr>
          <p:cNvPr id="3" name="Text Placeholder 2">
            <a:extLst>
              <a:ext uri="{FF2B5EF4-FFF2-40B4-BE49-F238E27FC236}">
                <a16:creationId xmlns:a16="http://schemas.microsoft.com/office/drawing/2014/main" id="{4C36B0FC-9788-37C0-927B-99D7452E4D2F}"/>
              </a:ext>
            </a:extLst>
          </p:cNvPr>
          <p:cNvSpPr>
            <a:spLocks noGrp="1"/>
          </p:cNvSpPr>
          <p:nvPr>
            <p:ph type="body" idx="1"/>
          </p:nvPr>
        </p:nvSpPr>
        <p:spPr/>
        <p:txBody>
          <a:bodyPr/>
          <a:lstStyle/>
          <a:p>
            <a:r>
              <a:rPr lang="en-GB" dirty="0"/>
              <a:t>Demonstration: 20 minutes</a:t>
            </a:r>
            <a:endParaRPr lang="en-IN" dirty="0"/>
          </a:p>
        </p:txBody>
      </p:sp>
      <p:sp>
        <p:nvSpPr>
          <p:cNvPr id="4" name="Date Placeholder 3">
            <a:extLst>
              <a:ext uri="{FF2B5EF4-FFF2-40B4-BE49-F238E27FC236}">
                <a16:creationId xmlns:a16="http://schemas.microsoft.com/office/drawing/2014/main" id="{766BB35A-9674-43B7-0337-7FF1B63F3745}"/>
              </a:ext>
            </a:extLst>
          </p:cNvPr>
          <p:cNvSpPr>
            <a:spLocks noGrp="1"/>
          </p:cNvSpPr>
          <p:nvPr>
            <p:ph type="dt" idx="10"/>
          </p:nvPr>
        </p:nvSpPr>
        <p:spPr/>
        <p:txBody>
          <a:bodyPr/>
          <a:lstStyle/>
          <a:p>
            <a:fld id="{F88351A9-B022-41E6-8702-1D8A9D2ED9D0}" type="datetime3">
              <a:rPr lang="en-US" smtClean="0"/>
              <a:t>11 January 2023</a:t>
            </a:fld>
            <a:endParaRPr lang="en-US"/>
          </a:p>
        </p:txBody>
      </p:sp>
      <p:sp>
        <p:nvSpPr>
          <p:cNvPr id="6" name="Slide Number Placeholder 5">
            <a:extLst>
              <a:ext uri="{FF2B5EF4-FFF2-40B4-BE49-F238E27FC236}">
                <a16:creationId xmlns:a16="http://schemas.microsoft.com/office/drawing/2014/main" id="{9398B8D9-801A-8D1E-9094-253F64B5A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Tree>
    <p:extLst>
      <p:ext uri="{BB962C8B-B14F-4D97-AF65-F5344CB8AC3E}">
        <p14:creationId xmlns:p14="http://schemas.microsoft.com/office/powerpoint/2010/main" val="11786315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1CA0-42B7-47EC-302B-06D847131F9B}"/>
              </a:ext>
            </a:extLst>
          </p:cNvPr>
          <p:cNvSpPr>
            <a:spLocks noGrp="1"/>
          </p:cNvSpPr>
          <p:nvPr>
            <p:ph type="title"/>
          </p:nvPr>
        </p:nvSpPr>
        <p:spPr/>
        <p:txBody>
          <a:bodyPr/>
          <a:lstStyle/>
          <a:p>
            <a:r>
              <a:rPr lang="en-GB" dirty="0"/>
              <a:t>Copy Data Activity – from ADL to SQL</a:t>
            </a:r>
            <a:endParaRPr lang="en-IN" dirty="0"/>
          </a:p>
        </p:txBody>
      </p:sp>
      <p:sp>
        <p:nvSpPr>
          <p:cNvPr id="3" name="Text Placeholder 2">
            <a:extLst>
              <a:ext uri="{FF2B5EF4-FFF2-40B4-BE49-F238E27FC236}">
                <a16:creationId xmlns:a16="http://schemas.microsoft.com/office/drawing/2014/main" id="{4C36B0FC-9788-37C0-927B-99D7452E4D2F}"/>
              </a:ext>
            </a:extLst>
          </p:cNvPr>
          <p:cNvSpPr>
            <a:spLocks noGrp="1"/>
          </p:cNvSpPr>
          <p:nvPr>
            <p:ph type="body" idx="1"/>
          </p:nvPr>
        </p:nvSpPr>
        <p:spPr/>
        <p:txBody>
          <a:bodyPr/>
          <a:lstStyle/>
          <a:p>
            <a:r>
              <a:rPr lang="en-GB" dirty="0"/>
              <a:t>Demonstration: 20 minutes</a:t>
            </a:r>
            <a:endParaRPr lang="en-IN" dirty="0"/>
          </a:p>
        </p:txBody>
      </p:sp>
      <p:sp>
        <p:nvSpPr>
          <p:cNvPr id="4" name="Date Placeholder 3">
            <a:extLst>
              <a:ext uri="{FF2B5EF4-FFF2-40B4-BE49-F238E27FC236}">
                <a16:creationId xmlns:a16="http://schemas.microsoft.com/office/drawing/2014/main" id="{766BB35A-9674-43B7-0337-7FF1B63F3745}"/>
              </a:ext>
            </a:extLst>
          </p:cNvPr>
          <p:cNvSpPr>
            <a:spLocks noGrp="1"/>
          </p:cNvSpPr>
          <p:nvPr>
            <p:ph type="dt" idx="10"/>
          </p:nvPr>
        </p:nvSpPr>
        <p:spPr/>
        <p:txBody>
          <a:bodyPr/>
          <a:lstStyle/>
          <a:p>
            <a:fld id="{4F2C47B4-EEDB-4F7A-B444-0975D2309E17}" type="datetime3">
              <a:rPr lang="en-US" smtClean="0"/>
              <a:t>11 January 2023</a:t>
            </a:fld>
            <a:endParaRPr lang="en-US"/>
          </a:p>
        </p:txBody>
      </p:sp>
      <p:sp>
        <p:nvSpPr>
          <p:cNvPr id="6" name="Slide Number Placeholder 5">
            <a:extLst>
              <a:ext uri="{FF2B5EF4-FFF2-40B4-BE49-F238E27FC236}">
                <a16:creationId xmlns:a16="http://schemas.microsoft.com/office/drawing/2014/main" id="{9398B8D9-801A-8D1E-9094-253F64B5A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spTree>
    <p:extLst>
      <p:ext uri="{BB962C8B-B14F-4D97-AF65-F5344CB8AC3E}">
        <p14:creationId xmlns:p14="http://schemas.microsoft.com/office/powerpoint/2010/main" val="8295099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1CA0-42B7-47EC-302B-06D847131F9B}"/>
              </a:ext>
            </a:extLst>
          </p:cNvPr>
          <p:cNvSpPr>
            <a:spLocks noGrp="1"/>
          </p:cNvSpPr>
          <p:nvPr>
            <p:ph type="title"/>
          </p:nvPr>
        </p:nvSpPr>
        <p:spPr/>
        <p:txBody>
          <a:bodyPr/>
          <a:lstStyle/>
          <a:p>
            <a:r>
              <a:rPr lang="en-GB" dirty="0"/>
              <a:t>Implementation of Triger</a:t>
            </a:r>
            <a:endParaRPr lang="en-IN" dirty="0"/>
          </a:p>
        </p:txBody>
      </p:sp>
      <p:sp>
        <p:nvSpPr>
          <p:cNvPr id="3" name="Text Placeholder 2">
            <a:extLst>
              <a:ext uri="{FF2B5EF4-FFF2-40B4-BE49-F238E27FC236}">
                <a16:creationId xmlns:a16="http://schemas.microsoft.com/office/drawing/2014/main" id="{4C36B0FC-9788-37C0-927B-99D7452E4D2F}"/>
              </a:ext>
            </a:extLst>
          </p:cNvPr>
          <p:cNvSpPr>
            <a:spLocks noGrp="1"/>
          </p:cNvSpPr>
          <p:nvPr>
            <p:ph type="body" idx="1"/>
          </p:nvPr>
        </p:nvSpPr>
        <p:spPr/>
        <p:txBody>
          <a:bodyPr/>
          <a:lstStyle/>
          <a:p>
            <a:r>
              <a:rPr lang="en-GB" dirty="0"/>
              <a:t>Demonstration: 10 minutes</a:t>
            </a:r>
            <a:endParaRPr lang="en-IN" dirty="0"/>
          </a:p>
        </p:txBody>
      </p:sp>
      <p:sp>
        <p:nvSpPr>
          <p:cNvPr id="4" name="Date Placeholder 3">
            <a:extLst>
              <a:ext uri="{FF2B5EF4-FFF2-40B4-BE49-F238E27FC236}">
                <a16:creationId xmlns:a16="http://schemas.microsoft.com/office/drawing/2014/main" id="{766BB35A-9674-43B7-0337-7FF1B63F3745}"/>
              </a:ext>
            </a:extLst>
          </p:cNvPr>
          <p:cNvSpPr>
            <a:spLocks noGrp="1"/>
          </p:cNvSpPr>
          <p:nvPr>
            <p:ph type="dt" idx="10"/>
          </p:nvPr>
        </p:nvSpPr>
        <p:spPr/>
        <p:txBody>
          <a:bodyPr/>
          <a:lstStyle/>
          <a:p>
            <a:fld id="{F54DE9EC-7E09-418A-8BEA-0811B8D715EE}" type="datetime3">
              <a:rPr lang="en-US" smtClean="0"/>
              <a:t>11 January 2023</a:t>
            </a:fld>
            <a:endParaRPr lang="en-US"/>
          </a:p>
        </p:txBody>
      </p:sp>
      <p:sp>
        <p:nvSpPr>
          <p:cNvPr id="6" name="Slide Number Placeholder 5">
            <a:extLst>
              <a:ext uri="{FF2B5EF4-FFF2-40B4-BE49-F238E27FC236}">
                <a16:creationId xmlns:a16="http://schemas.microsoft.com/office/drawing/2014/main" id="{9398B8D9-801A-8D1E-9094-253F64B5A8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spTree>
    <p:extLst>
      <p:ext uri="{BB962C8B-B14F-4D97-AF65-F5344CB8AC3E}">
        <p14:creationId xmlns:p14="http://schemas.microsoft.com/office/powerpoint/2010/main" val="40540993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ctrTitle"/>
          </p:nvPr>
        </p:nvSpPr>
        <p:spPr/>
        <p:txBody>
          <a:bodyPr/>
          <a:lstStyle/>
          <a:p>
            <a:r>
              <a:rPr lang="en-IN" dirty="0"/>
              <a:t>Azure Data Bricks</a:t>
            </a:r>
          </a:p>
        </p:txBody>
      </p:sp>
      <p:sp>
        <p:nvSpPr>
          <p:cNvPr id="7" name="Subtitle 6">
            <a:extLst>
              <a:ext uri="{FF2B5EF4-FFF2-40B4-BE49-F238E27FC236}">
                <a16:creationId xmlns:a16="http://schemas.microsoft.com/office/drawing/2014/main" id="{435B40D6-063F-9727-DE87-AEF813BAAED8}"/>
              </a:ext>
            </a:extLst>
          </p:cNvPr>
          <p:cNvSpPr>
            <a:spLocks noGrp="1"/>
          </p:cNvSpPr>
          <p:nvPr>
            <p:ph type="subTitle" idx="1"/>
          </p:nvPr>
        </p:nvSpPr>
        <p:spPr/>
        <p:txBody>
          <a:bodyPr/>
          <a:lstStyle/>
          <a:p>
            <a:r>
              <a:rPr lang="en-GB" dirty="0"/>
              <a:t>Duration: 6-8 Hours including labs</a:t>
            </a:r>
            <a:endParaRPr lang="en-IN" dirty="0"/>
          </a:p>
        </p:txBody>
      </p:sp>
    </p:spTree>
    <p:extLst>
      <p:ext uri="{BB962C8B-B14F-4D97-AF65-F5344CB8AC3E}">
        <p14:creationId xmlns:p14="http://schemas.microsoft.com/office/powerpoint/2010/main" val="39475682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Describe Azure Data Bricks</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IN" dirty="0"/>
              <a:t>Introduction</a:t>
            </a:r>
          </a:p>
          <a:p>
            <a:r>
              <a:rPr lang="en-IN" dirty="0"/>
              <a:t>Explain Azure Data Bricks</a:t>
            </a:r>
          </a:p>
          <a:p>
            <a:r>
              <a:rPr lang="en-IN" dirty="0"/>
              <a:t>Create an Azure Databricks Workspace and cluster</a:t>
            </a:r>
          </a:p>
          <a:p>
            <a:r>
              <a:rPr lang="en-IN" dirty="0"/>
              <a:t>Understand Azure Databricks Notebooks</a:t>
            </a:r>
          </a:p>
          <a:p>
            <a:r>
              <a:rPr lang="en-IN" dirty="0"/>
              <a:t>Exercise: Work with Notebooks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0748FA8D-235B-497A-A5B4-A7AF344E4364}"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86</a:t>
            </a:fld>
            <a:endParaRPr lang="en-US"/>
          </a:p>
        </p:txBody>
      </p:sp>
    </p:spTree>
    <p:extLst>
      <p:ext uri="{BB962C8B-B14F-4D97-AF65-F5344CB8AC3E}">
        <p14:creationId xmlns:p14="http://schemas.microsoft.com/office/powerpoint/2010/main" val="3213049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idx="10"/>
          </p:nvPr>
        </p:nvSpPr>
        <p:spPr/>
        <p:txBody>
          <a:bodyPr/>
          <a:lstStyle/>
          <a:p>
            <a:fld id="{7EED386C-F841-49B6-8DEB-BB157DF07042}" type="datetime3">
              <a:rPr lang="en-US" smtClean="0"/>
              <a:t>11 January 2023</a:t>
            </a:fld>
            <a:endParaRPr lang="en-US"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dirty="0"/>
          </a:p>
        </p:txBody>
      </p:sp>
      <p:pic>
        <p:nvPicPr>
          <p:cNvPr id="8" name="Picture 7"/>
          <p:cNvPicPr>
            <a:picLocks noChangeAspect="1"/>
          </p:cNvPicPr>
          <p:nvPr/>
        </p:nvPicPr>
        <p:blipFill rotWithShape="1">
          <a:blip r:embed="rId2"/>
          <a:srcRect t="4653"/>
          <a:stretch/>
        </p:blipFill>
        <p:spPr>
          <a:xfrm>
            <a:off x="1028874" y="663025"/>
            <a:ext cx="9956452" cy="5638418"/>
          </a:xfrm>
          <a:prstGeom prst="rect">
            <a:avLst/>
          </a:prstGeom>
        </p:spPr>
      </p:pic>
      <p:sp>
        <p:nvSpPr>
          <p:cNvPr id="7" name="Rounded Rectangle 6"/>
          <p:cNvSpPr/>
          <p:nvPr/>
        </p:nvSpPr>
        <p:spPr>
          <a:xfrm>
            <a:off x="1143000" y="663025"/>
            <a:ext cx="1752600" cy="3464475"/>
          </a:xfrm>
          <a:prstGeom prst="round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9144000" y="663025"/>
            <a:ext cx="1752600" cy="4340775"/>
          </a:xfrm>
          <a:prstGeom prst="round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768252" y="5003800"/>
            <a:ext cx="6375748" cy="1346894"/>
          </a:xfrm>
          <a:prstGeom prst="roundRect">
            <a:avLst/>
          </a:prstGeom>
          <a:noFill/>
          <a:ln w="762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47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IN" dirty="0"/>
              <a:t>Spark Architecture fundamentals </a:t>
            </a:r>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Introduction</a:t>
            </a:r>
          </a:p>
          <a:p>
            <a:r>
              <a:rPr lang="en-GB" dirty="0"/>
              <a:t>Understand the architecture of Azure Databricks spark cluster</a:t>
            </a:r>
          </a:p>
          <a:p>
            <a:r>
              <a:rPr lang="en-GB" dirty="0"/>
              <a:t>Understand the architecture of spark job</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F6952DC1-FD0D-4CB1-ACBF-61E0681300CE}"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Tree>
    <p:extLst>
      <p:ext uri="{BB962C8B-B14F-4D97-AF65-F5344CB8AC3E}">
        <p14:creationId xmlns:p14="http://schemas.microsoft.com/office/powerpoint/2010/main" val="18474152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Spark Architecture</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dirty="0"/>
          </a:p>
        </p:txBody>
      </p:sp>
      <p:pic>
        <p:nvPicPr>
          <p:cNvPr id="5" name="Content Placeholder 4" descr="https://media.springernature.com/lw785/springer-static/image/art%3A10.1186%2Fs40537-017-0105-4/MediaObjects/40537_2017_105_Fig3_HTML.gif"/>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682335" y="849395"/>
            <a:ext cx="10321995" cy="4745952"/>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3E17F6F9-8A88-C6B1-BB6F-29CC7B5CAD95}"/>
              </a:ext>
            </a:extLst>
          </p:cNvPr>
          <p:cNvSpPr>
            <a:spLocks noGrp="1"/>
          </p:cNvSpPr>
          <p:nvPr>
            <p:ph type="dt" idx="10"/>
          </p:nvPr>
        </p:nvSpPr>
        <p:spPr/>
        <p:txBody>
          <a:bodyPr/>
          <a:lstStyle/>
          <a:p>
            <a:fld id="{997A8555-3332-4228-BB1B-817D3251FD3D}" type="datetime3">
              <a:rPr lang="en-US" smtClean="0"/>
              <a:t>11 January 2023</a:t>
            </a:fld>
            <a:endParaRPr lang="en-US"/>
          </a:p>
        </p:txBody>
      </p:sp>
    </p:spTree>
    <p:extLst>
      <p:ext uri="{BB962C8B-B14F-4D97-AF65-F5344CB8AC3E}">
        <p14:creationId xmlns:p14="http://schemas.microsoft.com/office/powerpoint/2010/main" val="382279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1F07-C066-98AA-896A-00B916802170}"/>
              </a:ext>
            </a:extLst>
          </p:cNvPr>
          <p:cNvSpPr>
            <a:spLocks noGrp="1"/>
          </p:cNvSpPr>
          <p:nvPr>
            <p:ph type="title"/>
          </p:nvPr>
        </p:nvSpPr>
        <p:spPr/>
        <p:txBody>
          <a:bodyPr/>
          <a:lstStyle/>
          <a:p>
            <a:r>
              <a:rPr lang="en-IN" dirty="0"/>
              <a:t>Introduction of Microsoft Azure</a:t>
            </a:r>
          </a:p>
        </p:txBody>
      </p:sp>
      <p:sp>
        <p:nvSpPr>
          <p:cNvPr id="3" name="Text Placeholder 2">
            <a:extLst>
              <a:ext uri="{FF2B5EF4-FFF2-40B4-BE49-F238E27FC236}">
                <a16:creationId xmlns:a16="http://schemas.microsoft.com/office/drawing/2014/main" id="{FE854EB7-B396-B636-9B07-92F6DF79014E}"/>
              </a:ext>
            </a:extLst>
          </p:cNvPr>
          <p:cNvSpPr>
            <a:spLocks noGrp="1"/>
          </p:cNvSpPr>
          <p:nvPr>
            <p:ph type="body" idx="1"/>
          </p:nvPr>
        </p:nvSpPr>
        <p:spPr/>
        <p:txBody>
          <a:bodyPr/>
          <a:lstStyle/>
          <a:p>
            <a:r>
              <a:rPr lang="en-GB" dirty="0"/>
              <a:t>Microsoft's public cloud platform</a:t>
            </a:r>
          </a:p>
          <a:p>
            <a:r>
              <a:rPr lang="en-GB" dirty="0"/>
              <a:t>Azure offers a large collection of services</a:t>
            </a:r>
          </a:p>
          <a:p>
            <a:pPr lvl="1"/>
            <a:r>
              <a:rPr lang="en-GB" dirty="0"/>
              <a:t>PaaS</a:t>
            </a:r>
          </a:p>
          <a:p>
            <a:pPr lvl="1"/>
            <a:r>
              <a:rPr lang="en-GB" dirty="0"/>
              <a:t>IaaS</a:t>
            </a:r>
          </a:p>
          <a:p>
            <a:pPr lvl="1"/>
            <a:r>
              <a:rPr lang="en-GB" dirty="0"/>
              <a:t>managed database service capabilities</a:t>
            </a:r>
            <a:endParaRPr lang="en-IN" dirty="0"/>
          </a:p>
        </p:txBody>
      </p:sp>
      <p:sp>
        <p:nvSpPr>
          <p:cNvPr id="4" name="Date Placeholder 3">
            <a:extLst>
              <a:ext uri="{FF2B5EF4-FFF2-40B4-BE49-F238E27FC236}">
                <a16:creationId xmlns:a16="http://schemas.microsoft.com/office/drawing/2014/main" id="{FC568766-2558-519E-BF52-B7913CD7CD4D}"/>
              </a:ext>
            </a:extLst>
          </p:cNvPr>
          <p:cNvSpPr>
            <a:spLocks noGrp="1"/>
          </p:cNvSpPr>
          <p:nvPr>
            <p:ph type="dt" idx="10"/>
          </p:nvPr>
        </p:nvSpPr>
        <p:spPr/>
        <p:txBody>
          <a:bodyPr/>
          <a:lstStyle/>
          <a:p>
            <a:fld id="{19D52519-7702-4C43-BDD4-8758301A32AB}" type="datetime3">
              <a:rPr lang="en-US" smtClean="0"/>
              <a:t>11 January 2023</a:t>
            </a:fld>
            <a:endParaRPr lang="en-US"/>
          </a:p>
        </p:txBody>
      </p:sp>
      <p:sp>
        <p:nvSpPr>
          <p:cNvPr id="6" name="Slide Number Placeholder 5">
            <a:extLst>
              <a:ext uri="{FF2B5EF4-FFF2-40B4-BE49-F238E27FC236}">
                <a16:creationId xmlns:a16="http://schemas.microsoft.com/office/drawing/2014/main" id="{C344153B-A327-05B4-F410-AB301BC86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026" name="Picture 2" descr="Saving the Titanic Using Azure AutoML! - Analytics Vidhya">
            <a:extLst>
              <a:ext uri="{FF2B5EF4-FFF2-40B4-BE49-F238E27FC236}">
                <a16:creationId xmlns:a16="http://schemas.microsoft.com/office/drawing/2014/main" id="{F765D9F7-8AAD-B84B-D7E4-41AAC8A71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7746" y="488680"/>
            <a:ext cx="3035560" cy="303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07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A7189-1FD6-DA06-82D1-2FE6825DE3BA}"/>
              </a:ext>
            </a:extLst>
          </p:cNvPr>
          <p:cNvSpPr>
            <a:spLocks noGrp="1"/>
          </p:cNvSpPr>
          <p:nvPr>
            <p:ph type="title"/>
          </p:nvPr>
        </p:nvSpPr>
        <p:spPr/>
        <p:txBody>
          <a:bodyPr/>
          <a:lstStyle/>
          <a:p>
            <a:r>
              <a:rPr lang="en-GB" dirty="0"/>
              <a:t>Spark Job</a:t>
            </a:r>
            <a:endParaRPr lang="en-IN" dirty="0"/>
          </a:p>
        </p:txBody>
      </p:sp>
      <p:sp>
        <p:nvSpPr>
          <p:cNvPr id="3" name="Text Placeholder 2">
            <a:extLst>
              <a:ext uri="{FF2B5EF4-FFF2-40B4-BE49-F238E27FC236}">
                <a16:creationId xmlns:a16="http://schemas.microsoft.com/office/drawing/2014/main" id="{DCBEC79F-61DF-B2E5-B113-48CEEB1EE0D2}"/>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34CECC6-F9DE-2323-BD6D-8D7A8C71DF23}"/>
              </a:ext>
            </a:extLst>
          </p:cNvPr>
          <p:cNvSpPr>
            <a:spLocks noGrp="1"/>
          </p:cNvSpPr>
          <p:nvPr>
            <p:ph type="dt" idx="10"/>
          </p:nvPr>
        </p:nvSpPr>
        <p:spPr/>
        <p:txBody>
          <a:bodyPr/>
          <a:lstStyle/>
          <a:p>
            <a:fld id="{D9D9546A-A511-47DA-A124-256327954755}" type="datetime3">
              <a:rPr lang="en-US" smtClean="0"/>
              <a:t>11 January 2023</a:t>
            </a:fld>
            <a:endParaRPr lang="en-US"/>
          </a:p>
        </p:txBody>
      </p:sp>
      <p:sp>
        <p:nvSpPr>
          <p:cNvPr id="6" name="Slide Number Placeholder 5">
            <a:extLst>
              <a:ext uri="{FF2B5EF4-FFF2-40B4-BE49-F238E27FC236}">
                <a16:creationId xmlns:a16="http://schemas.microsoft.com/office/drawing/2014/main" id="{4C40EC2C-A5EF-756D-6A3F-9603F18004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pic>
        <p:nvPicPr>
          <p:cNvPr id="1026" name="Picture 2" descr="Advanced Spark Concepts for Job Interviews: Part 1 | by shorya sharma |  Data Engineering on Cloud | Medium">
            <a:extLst>
              <a:ext uri="{FF2B5EF4-FFF2-40B4-BE49-F238E27FC236}">
                <a16:creationId xmlns:a16="http://schemas.microsoft.com/office/drawing/2014/main" id="{1FEB29F3-AB84-3A7C-2D99-21C319262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83" y="1067345"/>
            <a:ext cx="11227836" cy="472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907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Read and write data in Azure Databricks </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Introduction </a:t>
            </a:r>
          </a:p>
          <a:p>
            <a:r>
              <a:rPr lang="en-GB" dirty="0"/>
              <a:t>Read data in CSV file</a:t>
            </a:r>
          </a:p>
          <a:p>
            <a:r>
              <a:rPr lang="en-GB" dirty="0"/>
              <a:t>Read data in JSON file</a:t>
            </a:r>
          </a:p>
          <a:p>
            <a:r>
              <a:rPr lang="en-GB" dirty="0"/>
              <a:t>Read Data in Parquet file</a:t>
            </a:r>
          </a:p>
          <a:p>
            <a:r>
              <a:rPr lang="en-GB" dirty="0"/>
              <a:t>Read Data stored in tables and views</a:t>
            </a:r>
          </a:p>
          <a:p>
            <a:r>
              <a:rPr lang="en-GB" dirty="0"/>
              <a:t>Write data</a:t>
            </a:r>
          </a:p>
          <a:p>
            <a:r>
              <a:rPr lang="en-GB" dirty="0"/>
              <a:t>Exercise: Read and write data</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9F5674F-5523-424E-BD30-FE4752295910}"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91</a:t>
            </a:fld>
            <a:endParaRPr lang="en-US"/>
          </a:p>
        </p:txBody>
      </p:sp>
    </p:spTree>
    <p:extLst>
      <p:ext uri="{BB962C8B-B14F-4D97-AF65-F5344CB8AC3E}">
        <p14:creationId xmlns:p14="http://schemas.microsoft.com/office/powerpoint/2010/main" val="536203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p:txBody>
          <a:bodyPr/>
          <a:lstStyle/>
          <a:p>
            <a:r>
              <a:rPr lang="en-GB" dirty="0"/>
              <a:t>Work with </a:t>
            </a:r>
            <a:r>
              <a:rPr lang="en-GB" dirty="0" err="1"/>
              <a:t>DataFrames</a:t>
            </a:r>
            <a:r>
              <a:rPr lang="en-GB" dirty="0"/>
              <a:t> in Azure Databricks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p:txBody>
          <a:bodyPr/>
          <a:lstStyle/>
          <a:p>
            <a:r>
              <a:rPr lang="en-GB" dirty="0"/>
              <a:t>Introduction</a:t>
            </a:r>
          </a:p>
          <a:p>
            <a:r>
              <a:rPr lang="en-GB" dirty="0"/>
              <a:t>Describe a </a:t>
            </a:r>
            <a:r>
              <a:rPr lang="en-GB" dirty="0" err="1"/>
              <a:t>DataFrame</a:t>
            </a:r>
            <a:endParaRPr lang="en-GB" dirty="0"/>
          </a:p>
          <a:p>
            <a:r>
              <a:rPr lang="en-GB" dirty="0"/>
              <a:t>Use Common </a:t>
            </a:r>
            <a:r>
              <a:rPr lang="en-GB" dirty="0" err="1"/>
              <a:t>DataFrame</a:t>
            </a:r>
            <a:r>
              <a:rPr lang="en-GB" dirty="0"/>
              <a:t> Methods</a:t>
            </a:r>
          </a:p>
          <a:p>
            <a:r>
              <a:rPr lang="en-GB" dirty="0"/>
              <a:t>Use the display function</a:t>
            </a:r>
          </a:p>
          <a:p>
            <a:r>
              <a:rPr lang="en-GB" dirty="0"/>
              <a:t>Exercise: Distinct articles</a:t>
            </a:r>
          </a:p>
          <a:p>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C60F0FDA-4BD8-469A-A7A9-EA8F998DE479}"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Tree>
    <p:extLst>
      <p:ext uri="{BB962C8B-B14F-4D97-AF65-F5344CB8AC3E}">
        <p14:creationId xmlns:p14="http://schemas.microsoft.com/office/powerpoint/2010/main" val="2558635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DataFrame</a:t>
            </a:r>
            <a:r>
              <a:rPr lang="en-GB" dirty="0"/>
              <a:t> in Spark</a:t>
            </a:r>
            <a:endParaRPr lang="en-IN" dirty="0"/>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dirty="0"/>
          </a:p>
        </p:txBody>
      </p:sp>
      <p:pic>
        <p:nvPicPr>
          <p:cNvPr id="1026" name="Picture 2" descr="spark, dataframe, pyspark, python, sql"/>
          <p:cNvPicPr>
            <a:picLocks noChangeAspect="1" noChangeArrowheads="1"/>
          </p:cNvPicPr>
          <p:nvPr/>
        </p:nvPicPr>
        <p:blipFill rotWithShape="1">
          <a:blip r:embed="rId2">
            <a:extLst>
              <a:ext uri="{28A0092B-C50C-407E-A947-70E740481C1C}">
                <a14:useLocalDpi xmlns:a14="http://schemas.microsoft.com/office/drawing/2010/main" val="0"/>
              </a:ext>
            </a:extLst>
          </a:blip>
          <a:srcRect t="23414" b="8878"/>
          <a:stretch/>
        </p:blipFill>
        <p:spPr bwMode="auto">
          <a:xfrm>
            <a:off x="1036520" y="981308"/>
            <a:ext cx="9980548" cy="450509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4D36BF52-0668-D543-0466-DF3E32E8197B}"/>
              </a:ext>
            </a:extLst>
          </p:cNvPr>
          <p:cNvSpPr>
            <a:spLocks noGrp="1"/>
          </p:cNvSpPr>
          <p:nvPr>
            <p:ph type="dt" idx="10"/>
          </p:nvPr>
        </p:nvSpPr>
        <p:spPr/>
        <p:txBody>
          <a:bodyPr/>
          <a:lstStyle/>
          <a:p>
            <a:fld id="{F1176E97-CE74-46F4-BBE6-0E12FD699439}" type="datetime3">
              <a:rPr lang="en-US" smtClean="0"/>
              <a:t>11 January 2023</a:t>
            </a:fld>
            <a:endParaRPr lang="en-US"/>
          </a:p>
        </p:txBody>
      </p:sp>
    </p:spTree>
    <p:extLst>
      <p:ext uri="{BB962C8B-B14F-4D97-AF65-F5344CB8AC3E}">
        <p14:creationId xmlns:p14="http://schemas.microsoft.com/office/powerpoint/2010/main" val="1571888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0175-7D75-2056-B442-2671389E7321}"/>
              </a:ext>
            </a:extLst>
          </p:cNvPr>
          <p:cNvSpPr>
            <a:spLocks noGrp="1"/>
          </p:cNvSpPr>
          <p:nvPr>
            <p:ph type="title"/>
          </p:nvPr>
        </p:nvSpPr>
        <p:spPr>
          <a:xfrm>
            <a:off x="141890" y="0"/>
            <a:ext cx="11918731" cy="1390261"/>
          </a:xfrm>
        </p:spPr>
        <p:txBody>
          <a:bodyPr/>
          <a:lstStyle/>
          <a:p>
            <a:r>
              <a:rPr lang="en-GB" dirty="0"/>
              <a:t>Describe lazy evaluation and other performance features in Azure </a:t>
            </a:r>
            <a:r>
              <a:rPr lang="en-GB" dirty="0" err="1"/>
              <a:t>databricks</a:t>
            </a:r>
            <a:endParaRPr lang="en-IN" dirty="0"/>
          </a:p>
        </p:txBody>
      </p:sp>
      <p:sp>
        <p:nvSpPr>
          <p:cNvPr id="3" name="Text Placeholder 2">
            <a:extLst>
              <a:ext uri="{FF2B5EF4-FFF2-40B4-BE49-F238E27FC236}">
                <a16:creationId xmlns:a16="http://schemas.microsoft.com/office/drawing/2014/main" id="{57DA4406-C8B0-6DCD-0E48-8418C6B1EB73}"/>
              </a:ext>
            </a:extLst>
          </p:cNvPr>
          <p:cNvSpPr>
            <a:spLocks noGrp="1"/>
          </p:cNvSpPr>
          <p:nvPr>
            <p:ph type="body" idx="1"/>
          </p:nvPr>
        </p:nvSpPr>
        <p:spPr>
          <a:xfrm>
            <a:off x="141889" y="1390262"/>
            <a:ext cx="11918731" cy="5073604"/>
          </a:xfrm>
        </p:spPr>
        <p:txBody>
          <a:bodyPr/>
          <a:lstStyle/>
          <a:p>
            <a:r>
              <a:rPr lang="en-GB" dirty="0"/>
              <a:t>Introduction</a:t>
            </a:r>
          </a:p>
          <a:p>
            <a:r>
              <a:rPr lang="en-GB" dirty="0"/>
              <a:t>Describe the difference between eager and lazy execution</a:t>
            </a:r>
          </a:p>
          <a:p>
            <a:r>
              <a:rPr lang="en-GB" dirty="0"/>
              <a:t>Describe the fundamentals of how the Catalyst Optimizer works</a:t>
            </a:r>
          </a:p>
          <a:p>
            <a:r>
              <a:rPr lang="en-GB" dirty="0"/>
              <a:t>Describe and identify actions and transformations</a:t>
            </a:r>
          </a:p>
          <a:p>
            <a:r>
              <a:rPr lang="en-GB" dirty="0"/>
              <a:t>Describe performance enhancements by shuffle operations and Tungsten</a:t>
            </a:r>
            <a:endParaRPr lang="en-IN" dirty="0"/>
          </a:p>
        </p:txBody>
      </p:sp>
      <p:sp>
        <p:nvSpPr>
          <p:cNvPr id="4" name="Date Placeholder 3">
            <a:extLst>
              <a:ext uri="{FF2B5EF4-FFF2-40B4-BE49-F238E27FC236}">
                <a16:creationId xmlns:a16="http://schemas.microsoft.com/office/drawing/2014/main" id="{E4EE402D-6DC2-93C7-8702-8CA058288E2E}"/>
              </a:ext>
            </a:extLst>
          </p:cNvPr>
          <p:cNvSpPr>
            <a:spLocks noGrp="1"/>
          </p:cNvSpPr>
          <p:nvPr>
            <p:ph type="dt" idx="10"/>
          </p:nvPr>
        </p:nvSpPr>
        <p:spPr/>
        <p:txBody>
          <a:bodyPr/>
          <a:lstStyle/>
          <a:p>
            <a:fld id="{3064C8FC-F3A0-4D36-9C73-918498931FCC}" type="datetime3">
              <a:rPr lang="en-US" smtClean="0"/>
              <a:t>11 January 2023</a:t>
            </a:fld>
            <a:endParaRPr lang="en-US"/>
          </a:p>
        </p:txBody>
      </p:sp>
      <p:sp>
        <p:nvSpPr>
          <p:cNvPr id="6" name="Slide Number Placeholder 5">
            <a:extLst>
              <a:ext uri="{FF2B5EF4-FFF2-40B4-BE49-F238E27FC236}">
                <a16:creationId xmlns:a16="http://schemas.microsoft.com/office/drawing/2014/main" id="{5EFCEDAE-AE21-B503-CD51-C1310F9318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spTree>
    <p:extLst>
      <p:ext uri="{BB962C8B-B14F-4D97-AF65-F5344CB8AC3E}">
        <p14:creationId xmlns:p14="http://schemas.microsoft.com/office/powerpoint/2010/main" val="1580475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86B5-F3BD-4830-D83D-82D4FF9FEF10}"/>
              </a:ext>
            </a:extLst>
          </p:cNvPr>
          <p:cNvSpPr>
            <a:spLocks noGrp="1"/>
          </p:cNvSpPr>
          <p:nvPr>
            <p:ph type="title"/>
          </p:nvPr>
        </p:nvSpPr>
        <p:spPr/>
        <p:txBody>
          <a:bodyPr/>
          <a:lstStyle/>
          <a:p>
            <a:r>
              <a:rPr lang="en-GB" dirty="0"/>
              <a:t>Lazy and Eager Evaluation</a:t>
            </a:r>
            <a:endParaRPr lang="en-IN" dirty="0"/>
          </a:p>
        </p:txBody>
      </p:sp>
      <p:sp>
        <p:nvSpPr>
          <p:cNvPr id="3" name="Text Placeholder 2">
            <a:extLst>
              <a:ext uri="{FF2B5EF4-FFF2-40B4-BE49-F238E27FC236}">
                <a16:creationId xmlns:a16="http://schemas.microsoft.com/office/drawing/2014/main" id="{EE4F2742-2704-696F-FB38-AA7056BA9A50}"/>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10B941D2-1E6F-F82C-18E5-6734FE907A2D}"/>
              </a:ext>
            </a:extLst>
          </p:cNvPr>
          <p:cNvSpPr>
            <a:spLocks noGrp="1"/>
          </p:cNvSpPr>
          <p:nvPr>
            <p:ph type="dt" idx="10"/>
          </p:nvPr>
        </p:nvSpPr>
        <p:spPr/>
        <p:txBody>
          <a:bodyPr/>
          <a:lstStyle/>
          <a:p>
            <a:fld id="{A3BE5EE8-BD37-41CF-A7D5-09AA9429E8E6}" type="datetime3">
              <a:rPr lang="en-US" smtClean="0"/>
              <a:t>11 January 2023</a:t>
            </a:fld>
            <a:endParaRPr lang="en-US"/>
          </a:p>
        </p:txBody>
      </p:sp>
      <p:sp>
        <p:nvSpPr>
          <p:cNvPr id="6" name="Slide Number Placeholder 5">
            <a:extLst>
              <a:ext uri="{FF2B5EF4-FFF2-40B4-BE49-F238E27FC236}">
                <a16:creationId xmlns:a16="http://schemas.microsoft.com/office/drawing/2014/main" id="{D44295C7-6161-8E3D-A237-24BABB1682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95</a:t>
            </a:fld>
            <a:endParaRPr lang="en-US"/>
          </a:p>
        </p:txBody>
      </p:sp>
      <p:pic>
        <p:nvPicPr>
          <p:cNvPr id="2050" name="Picture 2" descr="CH01 F04 spark duplication">
            <a:extLst>
              <a:ext uri="{FF2B5EF4-FFF2-40B4-BE49-F238E27FC236}">
                <a16:creationId xmlns:a16="http://schemas.microsoft.com/office/drawing/2014/main" id="{05F2EDD0-BDFE-7D4C-5DB9-7462BA608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0" y="1108434"/>
            <a:ext cx="11265160" cy="4639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560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E555-9C66-FB7C-1FCB-B7C6A7DD7341}"/>
              </a:ext>
            </a:extLst>
          </p:cNvPr>
          <p:cNvSpPr>
            <a:spLocks noGrp="1"/>
          </p:cNvSpPr>
          <p:nvPr>
            <p:ph type="title"/>
          </p:nvPr>
        </p:nvSpPr>
        <p:spPr/>
        <p:txBody>
          <a:bodyPr/>
          <a:lstStyle/>
          <a:p>
            <a:r>
              <a:rPr lang="en-GB" dirty="0"/>
              <a:t>Spark Catalyst Optimizer</a:t>
            </a:r>
            <a:endParaRPr lang="en-IN" dirty="0"/>
          </a:p>
        </p:txBody>
      </p:sp>
      <p:sp>
        <p:nvSpPr>
          <p:cNvPr id="3" name="Text Placeholder 2">
            <a:extLst>
              <a:ext uri="{FF2B5EF4-FFF2-40B4-BE49-F238E27FC236}">
                <a16:creationId xmlns:a16="http://schemas.microsoft.com/office/drawing/2014/main" id="{EF591A65-369B-6745-FD48-43729507FCEC}"/>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FE33BE15-058A-946C-E5F7-6F4D5D9731A3}"/>
              </a:ext>
            </a:extLst>
          </p:cNvPr>
          <p:cNvSpPr>
            <a:spLocks noGrp="1"/>
          </p:cNvSpPr>
          <p:nvPr>
            <p:ph type="dt" idx="10"/>
          </p:nvPr>
        </p:nvSpPr>
        <p:spPr/>
        <p:txBody>
          <a:bodyPr/>
          <a:lstStyle/>
          <a:p>
            <a:fld id="{0DD9A7CF-D910-4D80-B48B-1051AD513FDF}" type="datetime3">
              <a:rPr lang="en-US" smtClean="0"/>
              <a:t>11 January 2023</a:t>
            </a:fld>
            <a:endParaRPr lang="en-US"/>
          </a:p>
        </p:txBody>
      </p:sp>
      <p:sp>
        <p:nvSpPr>
          <p:cNvPr id="6" name="Slide Number Placeholder 5">
            <a:extLst>
              <a:ext uri="{FF2B5EF4-FFF2-40B4-BE49-F238E27FC236}">
                <a16:creationId xmlns:a16="http://schemas.microsoft.com/office/drawing/2014/main" id="{6B2FE256-96B2-3D33-3ABA-F4810912F6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pic>
        <p:nvPicPr>
          <p:cNvPr id="3074" name="Picture 2" descr="Catalyst Optimizer – Databricks">
            <a:extLst>
              <a:ext uri="{FF2B5EF4-FFF2-40B4-BE49-F238E27FC236}">
                <a16:creationId xmlns:a16="http://schemas.microsoft.com/office/drawing/2014/main" id="{A05C3877-FC88-8F28-6C1E-244C8AE0D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89" y="2099389"/>
            <a:ext cx="11587422" cy="265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7119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AC5C-9EF3-BB0B-7DCD-96681BA83759}"/>
              </a:ext>
            </a:extLst>
          </p:cNvPr>
          <p:cNvSpPr>
            <a:spLocks noGrp="1"/>
          </p:cNvSpPr>
          <p:nvPr>
            <p:ph type="title"/>
          </p:nvPr>
        </p:nvSpPr>
        <p:spPr/>
        <p:txBody>
          <a:bodyPr/>
          <a:lstStyle/>
          <a:p>
            <a:r>
              <a:rPr lang="en-GB" dirty="0"/>
              <a:t>Identify Transformation and Action</a:t>
            </a:r>
            <a:endParaRPr lang="en-IN" dirty="0"/>
          </a:p>
        </p:txBody>
      </p:sp>
      <p:pic>
        <p:nvPicPr>
          <p:cNvPr id="8" name="Picture 7">
            <a:extLst>
              <a:ext uri="{FF2B5EF4-FFF2-40B4-BE49-F238E27FC236}">
                <a16:creationId xmlns:a16="http://schemas.microsoft.com/office/drawing/2014/main" id="{206ED02D-0807-AE29-C1CF-0E9794A29AB5}"/>
              </a:ext>
            </a:extLst>
          </p:cNvPr>
          <p:cNvPicPr>
            <a:picLocks noChangeAspect="1"/>
          </p:cNvPicPr>
          <p:nvPr/>
        </p:nvPicPr>
        <p:blipFill rotWithShape="1">
          <a:blip r:embed="rId2"/>
          <a:srcRect l="2674" t="6726" r="36809" b="8496"/>
          <a:stretch/>
        </p:blipFill>
        <p:spPr>
          <a:xfrm>
            <a:off x="2583933" y="916072"/>
            <a:ext cx="6578728" cy="5025856"/>
          </a:xfrm>
          <a:prstGeom prst="rect">
            <a:avLst/>
          </a:prstGeom>
        </p:spPr>
      </p:pic>
      <p:sp>
        <p:nvSpPr>
          <p:cNvPr id="4" name="Date Placeholder 3">
            <a:extLst>
              <a:ext uri="{FF2B5EF4-FFF2-40B4-BE49-F238E27FC236}">
                <a16:creationId xmlns:a16="http://schemas.microsoft.com/office/drawing/2014/main" id="{65B0091D-076A-2CF5-578C-001F09E78589}"/>
              </a:ext>
            </a:extLst>
          </p:cNvPr>
          <p:cNvSpPr>
            <a:spLocks noGrp="1"/>
          </p:cNvSpPr>
          <p:nvPr>
            <p:ph type="dt" idx="10"/>
          </p:nvPr>
        </p:nvSpPr>
        <p:spPr/>
        <p:txBody>
          <a:bodyPr/>
          <a:lstStyle/>
          <a:p>
            <a:fld id="{CF9C35F6-9E15-4989-A844-8D54AF2C4D8A}" type="datetime3">
              <a:rPr lang="en-US" smtClean="0"/>
              <a:t>11 January 2023</a:t>
            </a:fld>
            <a:endParaRPr lang="en-US"/>
          </a:p>
        </p:txBody>
      </p:sp>
      <p:sp>
        <p:nvSpPr>
          <p:cNvPr id="6" name="Slide Number Placeholder 5">
            <a:extLst>
              <a:ext uri="{FF2B5EF4-FFF2-40B4-BE49-F238E27FC236}">
                <a16:creationId xmlns:a16="http://schemas.microsoft.com/office/drawing/2014/main" id="{1D737566-9A93-4719-6C61-CDBFC98824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extLst>
      <p:ext uri="{BB962C8B-B14F-4D97-AF65-F5344CB8AC3E}">
        <p14:creationId xmlns:p14="http://schemas.microsoft.com/office/powerpoint/2010/main" val="3140543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79C5-41E2-AD50-0C2C-9EF5903CF9FE}"/>
              </a:ext>
            </a:extLst>
          </p:cNvPr>
          <p:cNvSpPr>
            <a:spLocks noGrp="1"/>
          </p:cNvSpPr>
          <p:nvPr>
            <p:ph type="title"/>
          </p:nvPr>
        </p:nvSpPr>
        <p:spPr/>
        <p:txBody>
          <a:bodyPr/>
          <a:lstStyle/>
          <a:p>
            <a:r>
              <a:rPr lang="en-GB" dirty="0"/>
              <a:t>Shuffle Operations</a:t>
            </a:r>
            <a:endParaRPr lang="en-IN" dirty="0"/>
          </a:p>
        </p:txBody>
      </p:sp>
      <p:sp>
        <p:nvSpPr>
          <p:cNvPr id="3" name="Text Placeholder 2">
            <a:extLst>
              <a:ext uri="{FF2B5EF4-FFF2-40B4-BE49-F238E27FC236}">
                <a16:creationId xmlns:a16="http://schemas.microsoft.com/office/drawing/2014/main" id="{44D27FC6-AE05-683A-256F-261D5577FEB4}"/>
              </a:ext>
            </a:extLst>
          </p:cNvPr>
          <p:cNvSpPr>
            <a:spLocks noGrp="1"/>
          </p:cNvSpPr>
          <p:nvPr>
            <p:ph type="body" idx="1"/>
          </p:nvPr>
        </p:nvSpPr>
        <p:spPr/>
        <p:txBody>
          <a:bodyPr/>
          <a:lstStyle/>
          <a:p>
            <a:endParaRPr lang="en-IN" dirty="0"/>
          </a:p>
        </p:txBody>
      </p:sp>
      <p:sp>
        <p:nvSpPr>
          <p:cNvPr id="4" name="Date Placeholder 3">
            <a:extLst>
              <a:ext uri="{FF2B5EF4-FFF2-40B4-BE49-F238E27FC236}">
                <a16:creationId xmlns:a16="http://schemas.microsoft.com/office/drawing/2014/main" id="{6E83B5C5-BB57-A3A5-B145-A114B766EAF5}"/>
              </a:ext>
            </a:extLst>
          </p:cNvPr>
          <p:cNvSpPr>
            <a:spLocks noGrp="1"/>
          </p:cNvSpPr>
          <p:nvPr>
            <p:ph type="dt" idx="10"/>
          </p:nvPr>
        </p:nvSpPr>
        <p:spPr/>
        <p:txBody>
          <a:bodyPr/>
          <a:lstStyle/>
          <a:p>
            <a:fld id="{6066D263-0834-49E7-BCC4-9B76F9F1BDB0}" type="datetime3">
              <a:rPr lang="en-US" smtClean="0"/>
              <a:t>11 January 2023</a:t>
            </a:fld>
            <a:endParaRPr lang="en-US"/>
          </a:p>
        </p:txBody>
      </p:sp>
      <p:sp>
        <p:nvSpPr>
          <p:cNvPr id="6" name="Slide Number Placeholder 5">
            <a:extLst>
              <a:ext uri="{FF2B5EF4-FFF2-40B4-BE49-F238E27FC236}">
                <a16:creationId xmlns:a16="http://schemas.microsoft.com/office/drawing/2014/main" id="{8C03416C-FEA1-230B-0CCD-676F37BCDF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pic>
        <p:nvPicPr>
          <p:cNvPr id="5122" name="Picture 2" descr="How does Apache Spark 3.0 increase the performance of your SQL workloads -  Cloudera Blog">
            <a:extLst>
              <a:ext uri="{FF2B5EF4-FFF2-40B4-BE49-F238E27FC236}">
                <a16:creationId xmlns:a16="http://schemas.microsoft.com/office/drawing/2014/main" id="{59C52E8B-93DA-CD19-E8CF-CFCAF602C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10" y="1784013"/>
            <a:ext cx="10966580" cy="328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147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7D0F-9A59-A8AD-01A5-04A807669316}"/>
              </a:ext>
            </a:extLst>
          </p:cNvPr>
          <p:cNvSpPr>
            <a:spLocks noGrp="1"/>
          </p:cNvSpPr>
          <p:nvPr>
            <p:ph type="title"/>
          </p:nvPr>
        </p:nvSpPr>
        <p:spPr/>
        <p:txBody>
          <a:bodyPr/>
          <a:lstStyle/>
          <a:p>
            <a:r>
              <a:rPr lang="en-IN" dirty="0"/>
              <a:t>Tungsten</a:t>
            </a:r>
          </a:p>
        </p:txBody>
      </p:sp>
      <p:sp>
        <p:nvSpPr>
          <p:cNvPr id="3" name="Text Placeholder 2">
            <a:extLst>
              <a:ext uri="{FF2B5EF4-FFF2-40B4-BE49-F238E27FC236}">
                <a16:creationId xmlns:a16="http://schemas.microsoft.com/office/drawing/2014/main" id="{1D726A52-D82C-9943-CDAF-00912618826B}"/>
              </a:ext>
            </a:extLst>
          </p:cNvPr>
          <p:cNvSpPr>
            <a:spLocks noGrp="1"/>
          </p:cNvSpPr>
          <p:nvPr>
            <p:ph type="body" idx="1"/>
          </p:nvPr>
        </p:nvSpPr>
        <p:spPr/>
        <p:txBody>
          <a:bodyPr/>
          <a:lstStyle/>
          <a:p>
            <a:r>
              <a:rPr lang="en-GB" dirty="0"/>
              <a:t>Codename for the umbrella project to make changes to Apache Spark's execution engine</a:t>
            </a:r>
          </a:p>
          <a:p>
            <a:r>
              <a:rPr lang="en-GB" dirty="0"/>
              <a:t>It focuses on substantially improving the efficiency of memory and CPU for Spark applications</a:t>
            </a:r>
          </a:p>
          <a:p>
            <a:endParaRPr lang="en-GB" dirty="0"/>
          </a:p>
          <a:p>
            <a:r>
              <a:rPr lang="en-GB" dirty="0"/>
              <a:t>property:</a:t>
            </a:r>
          </a:p>
          <a:p>
            <a:pPr lvl="1"/>
            <a:r>
              <a:rPr lang="en-GB" dirty="0" err="1"/>
              <a:t>spark.sql.tungsten.enabled</a:t>
            </a:r>
            <a:r>
              <a:rPr lang="en-GB" dirty="0"/>
              <a:t> to true</a:t>
            </a:r>
          </a:p>
        </p:txBody>
      </p:sp>
      <p:sp>
        <p:nvSpPr>
          <p:cNvPr id="4" name="Date Placeholder 3">
            <a:extLst>
              <a:ext uri="{FF2B5EF4-FFF2-40B4-BE49-F238E27FC236}">
                <a16:creationId xmlns:a16="http://schemas.microsoft.com/office/drawing/2014/main" id="{7452DD51-75BF-BD36-8330-9276F51CE1D6}"/>
              </a:ext>
            </a:extLst>
          </p:cNvPr>
          <p:cNvSpPr>
            <a:spLocks noGrp="1"/>
          </p:cNvSpPr>
          <p:nvPr>
            <p:ph type="dt" idx="10"/>
          </p:nvPr>
        </p:nvSpPr>
        <p:spPr/>
        <p:txBody>
          <a:bodyPr/>
          <a:lstStyle/>
          <a:p>
            <a:fld id="{B5CF4570-8FD6-42C9-A79D-F1B1951928BF}" type="datetime3">
              <a:rPr lang="en-US" smtClean="0"/>
              <a:t>11 January 2023</a:t>
            </a:fld>
            <a:endParaRPr lang="en-US"/>
          </a:p>
        </p:txBody>
      </p:sp>
      <p:sp>
        <p:nvSpPr>
          <p:cNvPr id="6" name="Slide Number Placeholder 5">
            <a:extLst>
              <a:ext uri="{FF2B5EF4-FFF2-40B4-BE49-F238E27FC236}">
                <a16:creationId xmlns:a16="http://schemas.microsoft.com/office/drawing/2014/main" id="{BA59E735-2FB6-EB8E-9084-1DEC38EA2E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spTree>
    <p:extLst>
      <p:ext uri="{BB962C8B-B14F-4D97-AF65-F5344CB8AC3E}">
        <p14:creationId xmlns:p14="http://schemas.microsoft.com/office/powerpoint/2010/main" val="1019770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3168</TotalTime>
  <Words>2654</Words>
  <Application>Microsoft Office PowerPoint</Application>
  <PresentationFormat>Widescreen</PresentationFormat>
  <Paragraphs>592</Paragraphs>
  <Slides>119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119</vt:i4>
      </vt:variant>
    </vt:vector>
  </HeadingPairs>
  <TitlesOfParts>
    <vt:vector size="125" baseType="lpstr">
      <vt:lpstr>Arial</vt:lpstr>
      <vt:lpstr>Bernard MT Condensed</vt:lpstr>
      <vt:lpstr>Calibri</vt:lpstr>
      <vt:lpstr>Segoe UI</vt:lpstr>
      <vt:lpstr>Segoe UI Light</vt:lpstr>
      <vt:lpstr>Office Theme</vt:lpstr>
      <vt:lpstr>Classroom Training - Days</vt:lpstr>
      <vt:lpstr>Expectations for successful training</vt:lpstr>
      <vt:lpstr>Cloud Computing</vt:lpstr>
      <vt:lpstr>What is Cloud?</vt:lpstr>
      <vt:lpstr>Characteristics</vt:lpstr>
      <vt:lpstr>Cloud Services Deployment Models</vt:lpstr>
      <vt:lpstr>Virtual Machines</vt:lpstr>
      <vt:lpstr>Microsoft Azure  Fundamentals</vt:lpstr>
      <vt:lpstr>Introduction of Microsoft Azure</vt:lpstr>
      <vt:lpstr>Concept of Region &amp; Availability Zone </vt:lpstr>
      <vt:lpstr>Concept of Region &amp; Availability Zone </vt:lpstr>
      <vt:lpstr>Azure Services</vt:lpstr>
      <vt:lpstr>Concept of Resource Group</vt:lpstr>
      <vt:lpstr>Concept of Resource Group</vt:lpstr>
      <vt:lpstr>Introduction of Azure Virtual Machine</vt:lpstr>
      <vt:lpstr>Lab: Planning and implementing VM</vt:lpstr>
      <vt:lpstr>Lab: Creating virtual Machine using Portal</vt:lpstr>
      <vt:lpstr>Lab: Creating virtual Machine using CLI</vt:lpstr>
      <vt:lpstr>Azure Storage Account </vt:lpstr>
      <vt:lpstr>Introduction to Storage Account</vt:lpstr>
      <vt:lpstr>Core Storage Services</vt:lpstr>
      <vt:lpstr>Types of Storage Accounts</vt:lpstr>
      <vt:lpstr>Securing the Data</vt:lpstr>
      <vt:lpstr>Lab : Planning and implementing storage</vt:lpstr>
      <vt:lpstr>Lab: Creating and manage Storage Accounts</vt:lpstr>
      <vt:lpstr>Lab: Create and manage containers</vt:lpstr>
      <vt:lpstr>Lab: Create &amp; manage Blobs, Queues, Files &amp; Tables</vt:lpstr>
      <vt:lpstr>Azure Management and Governance</vt:lpstr>
      <vt:lpstr>Concept of Azure Advisor</vt:lpstr>
      <vt:lpstr>Cost management</vt:lpstr>
      <vt:lpstr>Azure Blueprints</vt:lpstr>
      <vt:lpstr>Azure Dashboard</vt:lpstr>
      <vt:lpstr>Lab : Azure Management and Governance</vt:lpstr>
      <vt:lpstr>Lab: Creating Azure Advisor</vt:lpstr>
      <vt:lpstr>Lab: Understand concept of Cost management &amp; billing</vt:lpstr>
      <vt:lpstr>Lab: Implementation of Azure Blueprints</vt:lpstr>
      <vt:lpstr>Azure Networking</vt:lpstr>
      <vt:lpstr>Introduction of VNet and Security Group</vt:lpstr>
      <vt:lpstr>Concept of azure load balancer</vt:lpstr>
      <vt:lpstr>Azure Virtual Machine Scale</vt:lpstr>
      <vt:lpstr>VNet Peering</vt:lpstr>
      <vt:lpstr>Lab: Azure Networking</vt:lpstr>
      <vt:lpstr>Lab: Implementation of VNet</vt:lpstr>
      <vt:lpstr>Lab: Configure of public and private LB</vt:lpstr>
      <vt:lpstr>Lab: Configuration of VM scale Set</vt:lpstr>
      <vt:lpstr>Lab: Implementation of global and local peering </vt:lpstr>
      <vt:lpstr>Azure AD Authentication</vt:lpstr>
      <vt:lpstr>What is Azure Active Directory?</vt:lpstr>
      <vt:lpstr>User, Groups &amp; Audit Logs</vt:lpstr>
      <vt:lpstr>User, Groups &amp; Audit Logs</vt:lpstr>
      <vt:lpstr>Manage Subscriptions</vt:lpstr>
      <vt:lpstr>Role Base Access Control (RBAC)</vt:lpstr>
      <vt:lpstr>Custom Roles (RBAC)</vt:lpstr>
      <vt:lpstr>AD Connect Overview</vt:lpstr>
      <vt:lpstr>AD - Multifactor Authentication (MFA)</vt:lpstr>
      <vt:lpstr>Lab : Azure AD Authentication</vt:lpstr>
      <vt:lpstr>DevOps strategy</vt:lpstr>
      <vt:lpstr>What is DevOps?</vt:lpstr>
      <vt:lpstr>What is DevOps and Its use case?</vt:lpstr>
      <vt:lpstr>Migration and consolidation strategy</vt:lpstr>
      <vt:lpstr>Migration and consolidation strategy</vt:lpstr>
      <vt:lpstr>Migrate or integrate existing work management tools</vt:lpstr>
      <vt:lpstr>Migrate or integrate existing test management tools</vt:lpstr>
      <vt:lpstr>Identify project metrics and key performance indicators (KPIs)</vt:lpstr>
      <vt:lpstr>Secure development process</vt:lpstr>
      <vt:lpstr>Tool integration strategy</vt:lpstr>
      <vt:lpstr>Application configuration and secrets</vt:lpstr>
      <vt:lpstr>Repository Management/Branch Management</vt:lpstr>
      <vt:lpstr>Azure Data Lake account</vt:lpstr>
      <vt:lpstr>Azure Data Lake account</vt:lpstr>
      <vt:lpstr>Azure Data Factory</vt:lpstr>
      <vt:lpstr>Azure Data Factory</vt:lpstr>
      <vt:lpstr>Data Factory Introduction</vt:lpstr>
      <vt:lpstr>Top level Concepts in Azure Data Factory</vt:lpstr>
      <vt:lpstr>ADF allows you to..</vt:lpstr>
      <vt:lpstr>Demonstration: Create Azure Data Factory</vt:lpstr>
      <vt:lpstr>Pipeline</vt:lpstr>
      <vt:lpstr>Activity</vt:lpstr>
      <vt:lpstr>Datasets</vt:lpstr>
      <vt:lpstr>Linked services</vt:lpstr>
      <vt:lpstr>Triggers</vt:lpstr>
      <vt:lpstr>Copy Data Activity - Copy Specific file Within ADLS</vt:lpstr>
      <vt:lpstr>Copy Data Activity – from ADL to SQL</vt:lpstr>
      <vt:lpstr>Implementation of Triger</vt:lpstr>
      <vt:lpstr>Azure Data Bricks</vt:lpstr>
      <vt:lpstr>Describe Azure Data Bricks</vt:lpstr>
      <vt:lpstr>PowerPoint Presentation</vt:lpstr>
      <vt:lpstr>Spark Architecture fundamentals </vt:lpstr>
      <vt:lpstr>Spark Architecture</vt:lpstr>
      <vt:lpstr>Spark Job</vt:lpstr>
      <vt:lpstr>Read and write data in Azure Databricks </vt:lpstr>
      <vt:lpstr>Work with DataFrames in Azure Databricks</vt:lpstr>
      <vt:lpstr>DataFrame in Spark</vt:lpstr>
      <vt:lpstr>Describe lazy evaluation and other performance features in Azure databricks</vt:lpstr>
      <vt:lpstr>Lazy and Eager Evaluation</vt:lpstr>
      <vt:lpstr>Spark Catalyst Optimizer</vt:lpstr>
      <vt:lpstr>Identify Transformation and Action</vt:lpstr>
      <vt:lpstr>Shuffle Operations</vt:lpstr>
      <vt:lpstr>Tungsten</vt:lpstr>
      <vt:lpstr>Work with Dataframes Columns in Azure Databricks</vt:lpstr>
      <vt:lpstr>Work with DataFrames advanced methods in Azure Databricks</vt:lpstr>
      <vt:lpstr>Describe platform architecture, security and data protection in Azure Databricks </vt:lpstr>
      <vt:lpstr>Describe Azure key vault and Databricks security scopes</vt:lpstr>
      <vt:lpstr>Secure access with Azure IAM and authentication</vt:lpstr>
      <vt:lpstr>Describe security</vt:lpstr>
      <vt:lpstr>Describe Databricks Delta Lake architecture</vt:lpstr>
      <vt:lpstr>Delta Lake</vt:lpstr>
      <vt:lpstr>Perform batch and stream processing</vt:lpstr>
      <vt:lpstr>Create production workloads on Azure Databricks with Azure Data Factory</vt:lpstr>
      <vt:lpstr>Introduction</vt:lpstr>
      <vt:lpstr>Schedule Databricks jobs in a data factory pipeline</vt:lpstr>
      <vt:lpstr>Pass parameters into and out of Databricks jobs in data factory</vt:lpstr>
      <vt:lpstr>Kubernetes</vt:lpstr>
      <vt:lpstr>Azure Kubernetes Services</vt:lpstr>
      <vt:lpstr>Introduction of Kubernetes</vt:lpstr>
      <vt:lpstr>Deploy Azure Kubernetes Service in Subscription</vt:lpstr>
      <vt:lpstr>Configure Networking in AKS Deployment</vt:lpstr>
      <vt:lpstr>Integration of AKS with Azure Container Registry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Containerization with Docker</dc:title>
  <dc:creator>Priya PC</dc:creator>
  <cp:lastModifiedBy>Atin Gupta</cp:lastModifiedBy>
  <cp:revision>350</cp:revision>
  <cp:lastPrinted>2020-02-26T04:04:03Z</cp:lastPrinted>
  <dcterms:modified xsi:type="dcterms:W3CDTF">2023-01-11T13:33:20Z</dcterms:modified>
</cp:coreProperties>
</file>